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2" r:id="rId5"/>
    <p:sldId id="265" r:id="rId6"/>
    <p:sldId id="263" r:id="rId7"/>
    <p:sldId id="268" r:id="rId8"/>
    <p:sldId id="267" r:id="rId9"/>
    <p:sldId id="266" r:id="rId10"/>
    <p:sldId id="271" r:id="rId11"/>
    <p:sldId id="269" r:id="rId12"/>
    <p:sldId id="270" r:id="rId13"/>
    <p:sldId id="25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D3A87-C592-4856-92BF-CF544E3E87F5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396D0-B308-4C9E-8B1D-E8B73E53C5F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3/31/Yugoslavia_1998_ethnic_map_fr.svg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3/3a/Yugoslavia_2008_ethnic_map_fr.svg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Yugoslavia_2008_ethnic_map_fr.svg" TargetMode="External"/><Relationship Id="rId3" Type="http://schemas.openxmlformats.org/officeDocument/2006/relationships/hyperlink" Target="http://commons.wikimedia.org/wiki/File:Bevoelkerungsgruppen-Jugoslawien.png" TargetMode="External"/><Relationship Id="rId7" Type="http://schemas.openxmlformats.org/officeDocument/2006/relationships/hyperlink" Target="http://commons.wikimedia.org/wiki/File:Yugoslavia_1998_ethnic_map_fr.svg" TargetMode="External"/><Relationship Id="rId2" Type="http://schemas.openxmlformats.org/officeDocument/2006/relationships/hyperlink" Target="http://commons.wikimedia.org/wiki/File:1988Yugoslavia_map_detail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ilosevic-karadzic-mladic-wanted-poster.jpg" TargetMode="External"/><Relationship Id="rId5" Type="http://schemas.openxmlformats.org/officeDocument/2006/relationships/hyperlink" Target="http://en.wikipedia.org/wiki/File:Evstafiev-sarajevo-building-burns.jpg" TargetMode="External"/><Relationship Id="rId4" Type="http://schemas.openxmlformats.org/officeDocument/2006/relationships/hyperlink" Target="http://commons.wikimedia.org/wiki/File:Yugoslavia_ethnic_map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upload.wikimedia.org/wikipedia/commons/b/be/1988Yugoslavia_map_detail.gif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f/fb/Bevoelkerungsgruppen-Jugoslawien.png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7/7e/Yugoslavia_ethnic_map.jpg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0/02/Evstafiev-sarajevo-building-burns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3/3c/Milosevic-karadzic-mladic-wanted-poster.jp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3786214"/>
          </a:xfrm>
        </p:spPr>
        <p:txBody>
          <a:bodyPr>
            <a:noAutofit/>
          </a:bodyPr>
          <a:lstStyle/>
          <a:p>
            <a:r>
              <a:rPr lang="cs-CZ" sz="7200" b="1" dirty="0" smtClean="0"/>
              <a:t>VÁLKA V JUGOSLÁVII (1991 – 2001)</a:t>
            </a:r>
            <a:endParaRPr lang="cs-CZ" sz="72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42910" y="5857892"/>
            <a:ext cx="7572428" cy="863583"/>
          </a:xfrm>
        </p:spPr>
        <p:txBody>
          <a:bodyPr/>
          <a:lstStyle/>
          <a:p>
            <a:pPr>
              <a:defRPr/>
            </a:pP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Autorem materiálu a všech jeho částí, není-li uvedeno jinak, je Jana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Jančová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>
              <a:defRPr/>
            </a:pP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Dostupné z Metodického portálu www.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rvp.cz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, ISSN: 1802-4785, financovaného z ESF a státního rozpočtu ČR. Provozováno Výzkumným ústavem pedagogickým v Praze.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V roce 1996 obžaloval Mezinárodní vojenský tribunál za masakrování civilistů během války 50 Bosňanů </a:t>
            </a:r>
          </a:p>
          <a:p>
            <a:pPr algn="just"/>
            <a:r>
              <a:rPr lang="cs-CZ" dirty="0" smtClean="0"/>
              <a:t>Obžalován byl také Radovan Karadžič, prezident Srby ovládané Bosny, a jeho vojenský velitel generál </a:t>
            </a:r>
            <a:r>
              <a:rPr lang="cs-CZ" dirty="0" err="1" smtClean="0"/>
              <a:t>Ratko</a:t>
            </a:r>
            <a:r>
              <a:rPr lang="cs-CZ" dirty="0" smtClean="0"/>
              <a:t> </a:t>
            </a:r>
            <a:r>
              <a:rPr lang="cs-CZ" dirty="0" err="1" smtClean="0"/>
              <a:t>Mladič</a:t>
            </a:r>
            <a:endParaRPr lang="cs-CZ" dirty="0" smtClean="0"/>
          </a:p>
          <a:p>
            <a:pPr algn="just"/>
            <a:r>
              <a:rPr lang="cs-CZ" dirty="0" err="1" smtClean="0"/>
              <a:t>Slobodan</a:t>
            </a:r>
            <a:r>
              <a:rPr lang="cs-CZ" dirty="0" smtClean="0"/>
              <a:t> </a:t>
            </a:r>
            <a:r>
              <a:rPr lang="cs-CZ" dirty="0" err="1" smtClean="0"/>
              <a:t>Miloševič</a:t>
            </a:r>
            <a:r>
              <a:rPr lang="cs-CZ" dirty="0" smtClean="0"/>
              <a:t> byl obžalován z genocidy a v roce 2002 s ním začal soudní proces v Haagu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6000768"/>
            <a:ext cx="5915028" cy="566738"/>
          </a:xfrm>
        </p:spPr>
        <p:txBody>
          <a:bodyPr/>
          <a:lstStyle/>
          <a:p>
            <a:pPr algn="ctr"/>
            <a:r>
              <a:rPr lang="cs-CZ" dirty="0" smtClean="0"/>
              <a:t>Etnická mapa Jugoslávie v roce 1998</a:t>
            </a:r>
            <a:endParaRPr lang="cs-CZ" dirty="0"/>
          </a:p>
        </p:txBody>
      </p:sp>
      <p:pic>
        <p:nvPicPr>
          <p:cNvPr id="27654" name="Picture 6" descr="File:Yugoslavia 1998 ethnic map fr.sv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31" r="131"/>
          <a:stretch>
            <a:fillRect/>
          </a:stretch>
        </p:blipFill>
        <p:spPr bwMode="auto">
          <a:xfrm>
            <a:off x="642910" y="428605"/>
            <a:ext cx="764386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56" y="6072206"/>
            <a:ext cx="5486400" cy="428628"/>
          </a:xfrm>
        </p:spPr>
        <p:txBody>
          <a:bodyPr/>
          <a:lstStyle/>
          <a:p>
            <a:pPr algn="ctr"/>
            <a:r>
              <a:rPr lang="cs-CZ" dirty="0" smtClean="0"/>
              <a:t>Etnická mapa Jugoslávie v roce 2008</a:t>
            </a:r>
            <a:endParaRPr lang="cs-CZ" dirty="0"/>
          </a:p>
        </p:txBody>
      </p:sp>
      <p:pic>
        <p:nvPicPr>
          <p:cNvPr id="28678" name="Picture 6" descr="File:Yugoslavia 2008 ethnic map fr.sv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750" r="1750"/>
          <a:stretch>
            <a:fillRect/>
          </a:stretch>
        </p:blipFill>
        <p:spPr bwMode="auto">
          <a:xfrm>
            <a:off x="714348" y="571480"/>
            <a:ext cx="7572428" cy="528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1100" dirty="0" smtClean="0"/>
              <a:t>Všechny uveřejněné odkazy jsou dostupné pod licencí </a:t>
            </a:r>
            <a:r>
              <a:rPr lang="cs-CZ" sz="1100" dirty="0" err="1" smtClean="0"/>
              <a:t>Creative</a:t>
            </a:r>
            <a:r>
              <a:rPr lang="cs-CZ" sz="1100" dirty="0" smtClean="0"/>
              <a:t> </a:t>
            </a:r>
            <a:r>
              <a:rPr lang="cs-CZ" sz="1100" dirty="0" err="1" smtClean="0"/>
              <a:t>Commons</a:t>
            </a:r>
            <a:r>
              <a:rPr lang="cs-CZ" sz="1100" dirty="0" smtClean="0"/>
              <a:t> na WWW:</a:t>
            </a:r>
          </a:p>
          <a:p>
            <a:pPr>
              <a:buNone/>
            </a:pPr>
            <a:endParaRPr lang="cs-CZ" sz="1100" dirty="0" smtClean="0">
              <a:hlinkClick r:id="rId2"/>
            </a:endParaRPr>
          </a:p>
          <a:p>
            <a:r>
              <a:rPr lang="cs-CZ" sz="1100" dirty="0" smtClean="0">
                <a:hlinkClick r:id="rId2"/>
              </a:rPr>
              <a:t>http://commons.wikimedia.org/wiki/File:1988Yugoslavia_map_detail.gif</a:t>
            </a:r>
            <a:endParaRPr lang="cs-CZ" sz="1100" dirty="0" smtClean="0"/>
          </a:p>
          <a:p>
            <a:r>
              <a:rPr lang="cs-CZ" sz="1100" dirty="0" smtClean="0">
                <a:hlinkClick r:id="rId3"/>
              </a:rPr>
              <a:t>http://commons.wikimedia.org/wiki/File:Bevoelkerungsgruppen-Jugoslawien.png</a:t>
            </a:r>
            <a:endParaRPr lang="cs-CZ" sz="1100" dirty="0" smtClean="0"/>
          </a:p>
          <a:p>
            <a:r>
              <a:rPr lang="cs-CZ" sz="1100" dirty="0" smtClean="0">
                <a:hlinkClick r:id="rId4"/>
              </a:rPr>
              <a:t>http://commons.wikimedia.org/wiki/File:Yugoslavia_ethnic_map.jpg</a:t>
            </a:r>
            <a:endParaRPr lang="cs-CZ" sz="1100" dirty="0" smtClean="0"/>
          </a:p>
          <a:p>
            <a:r>
              <a:rPr lang="cs-CZ" sz="1100" dirty="0" smtClean="0">
                <a:hlinkClick r:id="rId5"/>
              </a:rPr>
              <a:t>http://en.wikipedia.org/wiki/File:Evstafiev-sarajevo-building-burns.jpg</a:t>
            </a:r>
            <a:endParaRPr lang="cs-CZ" sz="1100" dirty="0" smtClean="0"/>
          </a:p>
          <a:p>
            <a:r>
              <a:rPr lang="cs-CZ" sz="1100" dirty="0" smtClean="0">
                <a:hlinkClick r:id="rId6"/>
              </a:rPr>
              <a:t>http://commons.wikimedia.org/wiki/File:Milosevic-karadzic-mladic-wanted-poster.jpg</a:t>
            </a:r>
            <a:r>
              <a:rPr lang="cs-CZ" sz="1100" dirty="0" smtClean="0"/>
              <a:t> </a:t>
            </a:r>
          </a:p>
          <a:p>
            <a:r>
              <a:rPr lang="cs-CZ" sz="1100" dirty="0" smtClean="0">
                <a:hlinkClick r:id="rId7"/>
              </a:rPr>
              <a:t>http://commons.wikimedia.org/wiki/File:Yugoslavia_1998_ethnic_map_fr.svg</a:t>
            </a:r>
            <a:endParaRPr lang="cs-CZ" sz="1100" dirty="0" smtClean="0"/>
          </a:p>
          <a:p>
            <a:r>
              <a:rPr lang="cs-CZ" sz="1100" dirty="0" smtClean="0">
                <a:hlinkClick r:id="rId8"/>
              </a:rPr>
              <a:t>http://commons.wikimedia.org/wiki/File:Yugoslavia_2008_ethnic_map_fr.svg</a:t>
            </a:r>
            <a:r>
              <a:rPr lang="cs-CZ" sz="1100" dirty="0" smtClean="0"/>
              <a:t> </a:t>
            </a:r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64" y="5429264"/>
            <a:ext cx="3357586" cy="56673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Mapa Jugoslávie v roce 1988</a:t>
            </a:r>
            <a:endParaRPr lang="cs-CZ" dirty="0"/>
          </a:p>
        </p:txBody>
      </p:sp>
      <p:pic>
        <p:nvPicPr>
          <p:cNvPr id="1034" name="Picture 10" descr="File:1988Yugoslavia map detail.gif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250" b="22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Rok 1990 – 1991 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V roce 1990 byla vyhlášena nezávislost Kosova na Jugoslávii</a:t>
            </a:r>
          </a:p>
          <a:p>
            <a:pPr algn="just"/>
            <a:r>
              <a:rPr lang="cs-CZ" dirty="0" err="1" smtClean="0"/>
              <a:t>Slobodan</a:t>
            </a:r>
            <a:r>
              <a:rPr lang="cs-CZ" dirty="0" smtClean="0"/>
              <a:t> </a:t>
            </a:r>
            <a:r>
              <a:rPr lang="cs-CZ" dirty="0" err="1" smtClean="0"/>
              <a:t>Miloševič</a:t>
            </a:r>
            <a:r>
              <a:rPr lang="cs-CZ" dirty="0" smtClean="0"/>
              <a:t>, který se dostal k moci v Srbku, a část Jugoslávie se stavěli proti rozdělení země</a:t>
            </a:r>
          </a:p>
          <a:p>
            <a:pPr algn="just"/>
            <a:r>
              <a:rPr lang="cs-CZ" dirty="0" smtClean="0"/>
              <a:t>V roce 1991 se Chorvatsko a Slovinsko dožadovaly nezávislosti</a:t>
            </a:r>
          </a:p>
          <a:p>
            <a:pPr algn="just"/>
            <a:r>
              <a:rPr lang="cs-CZ" dirty="0" err="1" smtClean="0"/>
              <a:t>Miloševič</a:t>
            </a:r>
            <a:r>
              <a:rPr lang="cs-CZ" dirty="0" smtClean="0"/>
              <a:t> neuspěl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6000768"/>
            <a:ext cx="5486400" cy="428628"/>
          </a:xfrm>
        </p:spPr>
        <p:txBody>
          <a:bodyPr/>
          <a:lstStyle/>
          <a:p>
            <a:pPr algn="ctr"/>
            <a:r>
              <a:rPr lang="cs-CZ" dirty="0" smtClean="0"/>
              <a:t>Jugoslávie v roce 1991</a:t>
            </a:r>
            <a:endParaRPr lang="cs-CZ" dirty="0"/>
          </a:p>
        </p:txBody>
      </p:sp>
      <p:pic>
        <p:nvPicPr>
          <p:cNvPr id="20486" name="Picture 6" descr="File:Bevoelkerungsgruppen-Jugoslawien.pn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02" r="402"/>
          <a:stretch>
            <a:fillRect/>
          </a:stretch>
        </p:blipFill>
        <p:spPr bwMode="auto">
          <a:xfrm>
            <a:off x="1643042" y="285728"/>
            <a:ext cx="5486400" cy="553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Rok 1992 – 1995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V roce 1992 Chorvati a Slovinci získali nezávislost</a:t>
            </a:r>
          </a:p>
          <a:p>
            <a:pPr algn="just"/>
            <a:r>
              <a:rPr lang="cs-CZ" dirty="0" smtClean="0"/>
              <a:t>Bosna, Hercegovina a Makedonie chtěly nezávislost také</a:t>
            </a:r>
          </a:p>
          <a:p>
            <a:pPr algn="just"/>
            <a:r>
              <a:rPr lang="cs-CZ" dirty="0" smtClean="0"/>
              <a:t>Srbové chtěli odtržení Bosny a Hercegoviny překazit a porušili mírové dohody</a:t>
            </a:r>
          </a:p>
          <a:p>
            <a:pPr algn="just"/>
            <a:r>
              <a:rPr lang="cs-CZ" dirty="0" smtClean="0"/>
              <a:t>Do roku 1995 probíhala válka v </a:t>
            </a:r>
            <a:r>
              <a:rPr lang="cs-CZ" dirty="0"/>
              <a:t>B</a:t>
            </a:r>
            <a:r>
              <a:rPr lang="cs-CZ" dirty="0" smtClean="0"/>
              <a:t>osně a Hercegovině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9454" y="3571876"/>
            <a:ext cx="185738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Etnická mapa Jugoslávie z roku 1991</a:t>
            </a:r>
            <a:endParaRPr lang="cs-CZ" dirty="0"/>
          </a:p>
        </p:txBody>
      </p:sp>
      <p:pic>
        <p:nvPicPr>
          <p:cNvPr id="21524" name="Picture 20" descr="File:Yugoslavia ethnic map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53" r="153"/>
          <a:stretch>
            <a:fillRect/>
          </a:stretch>
        </p:blipFill>
        <p:spPr bwMode="auto">
          <a:xfrm>
            <a:off x="142844" y="357166"/>
            <a:ext cx="671517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43570" y="4286256"/>
            <a:ext cx="3000396" cy="1081082"/>
          </a:xfrm>
        </p:spPr>
        <p:txBody>
          <a:bodyPr/>
          <a:lstStyle/>
          <a:p>
            <a:pPr algn="ctr"/>
            <a:r>
              <a:rPr lang="cs-CZ" dirty="0" smtClean="0"/>
              <a:t>Hořící vládní budova v centru Sarajeva – rok 1992</a:t>
            </a:r>
            <a:endParaRPr lang="cs-CZ" dirty="0"/>
          </a:p>
        </p:txBody>
      </p:sp>
      <p:pic>
        <p:nvPicPr>
          <p:cNvPr id="25602" name="Picture 2" descr="File:Evstafiev-sarajevo-building-burns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989" r="989"/>
          <a:stretch>
            <a:fillRect/>
          </a:stretch>
        </p:blipFill>
        <p:spPr bwMode="auto">
          <a:xfrm>
            <a:off x="1792288" y="612775"/>
            <a:ext cx="3708400" cy="495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Rok 1992 - 1998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V roce 1992 bylo objeveno, že Srbové provozovali tábory smrti a realizovali tajné etnické čistky </a:t>
            </a:r>
            <a:r>
              <a:rPr lang="cs-CZ" dirty="0" err="1" smtClean="0"/>
              <a:t>nesrbských</a:t>
            </a:r>
            <a:r>
              <a:rPr lang="cs-CZ" dirty="0" smtClean="0"/>
              <a:t> (Albánci, bosenští muslimové) obyvatel</a:t>
            </a:r>
          </a:p>
          <a:p>
            <a:pPr algn="just"/>
            <a:r>
              <a:rPr lang="cs-CZ" dirty="0" smtClean="0"/>
              <a:t>Masakry připravily o život asi 250 000 lidí a bylo při nich odsunuto 2,3 milionu osob</a:t>
            </a:r>
          </a:p>
          <a:p>
            <a:pPr algn="just"/>
            <a:r>
              <a:rPr lang="cs-CZ" dirty="0" smtClean="0"/>
              <a:t>V Kosovu proběhl etnický masakr 45 albánských rolníků</a:t>
            </a:r>
          </a:p>
          <a:p>
            <a:pPr algn="just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43570" y="2643182"/>
            <a:ext cx="3357586" cy="2214578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Rok 2000 – stíhaný srbský vůdce </a:t>
            </a:r>
            <a:r>
              <a:rPr lang="cs-CZ" dirty="0" err="1" smtClean="0"/>
              <a:t>Slobodan</a:t>
            </a:r>
            <a:r>
              <a:rPr lang="cs-CZ" dirty="0" smtClean="0"/>
              <a:t> </a:t>
            </a:r>
            <a:r>
              <a:rPr lang="cs-CZ" dirty="0" err="1" smtClean="0"/>
              <a:t>Miloševič</a:t>
            </a:r>
            <a:r>
              <a:rPr lang="cs-CZ" dirty="0" smtClean="0"/>
              <a:t>, bosenský prezident Radovan </a:t>
            </a:r>
            <a:r>
              <a:rPr lang="cs-CZ" dirty="0" smtClean="0"/>
              <a:t>Karadžič a </a:t>
            </a:r>
            <a:r>
              <a:rPr lang="cs-CZ" dirty="0" smtClean="0"/>
              <a:t>bosenský generál </a:t>
            </a:r>
            <a:r>
              <a:rPr lang="cs-CZ" dirty="0" err="1" smtClean="0"/>
              <a:t>Ratko</a:t>
            </a:r>
            <a:r>
              <a:rPr lang="cs-CZ" dirty="0" smtClean="0"/>
              <a:t> </a:t>
            </a:r>
            <a:r>
              <a:rPr lang="cs-CZ" dirty="0" err="1" smtClean="0"/>
              <a:t>Mladič</a:t>
            </a:r>
            <a:endParaRPr lang="cs-CZ" dirty="0"/>
          </a:p>
        </p:txBody>
      </p:sp>
      <p:pic>
        <p:nvPicPr>
          <p:cNvPr id="22538" name="Picture 10" descr="File:Milosevic-karadzic-mladic-wanted-poster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545" b="545"/>
          <a:stretch>
            <a:fillRect/>
          </a:stretch>
        </p:blipFill>
        <p:spPr bwMode="auto">
          <a:xfrm>
            <a:off x="571472" y="142852"/>
            <a:ext cx="5000660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320</Words>
  <PresentationFormat>Předvádění na obrazovce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VÁLKA V JUGOSLÁVII (1991 – 2001)</vt:lpstr>
      <vt:lpstr>Mapa Jugoslávie v roce 1988</vt:lpstr>
      <vt:lpstr>Rok 1990 – 1991 </vt:lpstr>
      <vt:lpstr>Jugoslávie v roce 1991</vt:lpstr>
      <vt:lpstr>Rok 1992 – 1995</vt:lpstr>
      <vt:lpstr>Etnická mapa Jugoslávie z roku 1991</vt:lpstr>
      <vt:lpstr>Hořící vládní budova v centru Sarajeva – rok 1992</vt:lpstr>
      <vt:lpstr>Rok 1992 - 1998</vt:lpstr>
      <vt:lpstr>Rok 2000 – stíhaný srbský vůdce Slobodan Miloševič, bosenský prezident Radovan Karadžič a bosenský generál Ratko Mladič</vt:lpstr>
      <vt:lpstr>Snímek 10</vt:lpstr>
      <vt:lpstr>Etnická mapa Jugoslávie v roce 1998</vt:lpstr>
      <vt:lpstr>Etnická mapa Jugoslávie v roce 2008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VÁLKA V JUGOSLÁVII (1991 – 2001)</dc:title>
  <cp:lastModifiedBy>uzivatel</cp:lastModifiedBy>
  <cp:revision>11</cp:revision>
  <dcterms:modified xsi:type="dcterms:W3CDTF">2011-05-09T15:24:30Z</dcterms:modified>
</cp:coreProperties>
</file>