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76BE521-0B1D-492F-ABF4-CF3FFF08990B}">
          <p14:sldIdLst>
            <p14:sldId id="258"/>
            <p14:sldId id="257"/>
            <p14:sldId id="259"/>
            <p14:sldId id="260"/>
            <p14:sldId id="261"/>
            <p14:sldId id="262"/>
            <p14:sldId id="263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url?source=imgres&amp;ct=img&amp;q=http://www.go2add.com/images/Tsunami-Images/512px-Sine_wavelength.svg.png&amp;sa=X&amp;ei=S0bVTae7Mo7ItAbH9tyaDA&amp;ved=0CAQQ8wc44AE&amp;usg=AFQjCNHKAtVsB2J5wAw3OnuthbXC4TfGL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cs-CZ" sz="8800" b="1" dirty="0" smtClean="0">
                <a:solidFill>
                  <a:srgbClr val="0000FF"/>
                </a:solidFill>
              </a:rPr>
              <a:t>VLNOVÁ DÉLKA</a:t>
            </a:r>
            <a:endParaRPr lang="cs-CZ" sz="88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 marL="0" indent="0" algn="ctr">
              <a:buNone/>
            </a:pPr>
            <a:r>
              <a:rPr lang="cs-CZ" sz="3600" b="1" dirty="0" smtClean="0"/>
              <a:t>značka………………………………..</a:t>
            </a:r>
            <a:r>
              <a:rPr lang="el-GR" sz="6000" b="1" dirty="0" smtClean="0">
                <a:solidFill>
                  <a:srgbClr val="0000FF"/>
                </a:solidFill>
              </a:rPr>
              <a:t>λ</a:t>
            </a:r>
            <a:r>
              <a:rPr lang="cs-CZ" sz="3600" b="1" dirty="0" smtClean="0"/>
              <a:t> (lambda)</a:t>
            </a:r>
          </a:p>
          <a:p>
            <a:pPr algn="ctr"/>
            <a:endParaRPr lang="cs-CZ" sz="3600" b="1" dirty="0"/>
          </a:p>
          <a:p>
            <a:pPr marL="0" indent="0" algn="ctr">
              <a:buNone/>
            </a:pPr>
            <a:r>
              <a:rPr lang="cs-CZ" sz="3600" b="1" dirty="0" smtClean="0"/>
              <a:t>jednotka………………………………………….</a:t>
            </a:r>
            <a:r>
              <a:rPr lang="cs-CZ" sz="6000" b="1" dirty="0" smtClean="0">
                <a:solidFill>
                  <a:srgbClr val="0000FF"/>
                </a:solidFill>
              </a:rPr>
              <a:t>m</a:t>
            </a:r>
            <a:endParaRPr lang="cs-CZ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5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0744" cy="322637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Vlnová délka je  nejkratší vzdálenost dvou míst, které kmitají stejně.</a:t>
            </a:r>
            <a:endParaRPr lang="cs-CZ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3789040"/>
                <a:ext cx="8291264" cy="259228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l-GR" sz="8000" b="1" dirty="0" smtClean="0">
                    <a:solidFill>
                      <a:srgbClr val="0000FF"/>
                    </a:solidFill>
                  </a:rPr>
                  <a:t>λ</a:t>
                </a:r>
                <a:r>
                  <a:rPr lang="cs-CZ" sz="8000" b="1" dirty="0" smtClean="0"/>
                  <a:t> = </a:t>
                </a:r>
                <a:r>
                  <a:rPr lang="cs-CZ" sz="8000" b="1" dirty="0" smtClean="0">
                    <a:solidFill>
                      <a:srgbClr val="7030A0"/>
                    </a:solidFill>
                  </a:rPr>
                  <a:t>v</a:t>
                </a:r>
                <a:r>
                  <a:rPr lang="cs-CZ" sz="8000" b="1" dirty="0" smtClean="0"/>
                  <a:t> . </a:t>
                </a:r>
                <a:r>
                  <a:rPr lang="cs-CZ" sz="8000" b="1" dirty="0" smtClean="0">
                    <a:solidFill>
                      <a:srgbClr val="FFC000"/>
                    </a:solidFill>
                  </a:rPr>
                  <a:t>T</a:t>
                </a:r>
                <a:r>
                  <a:rPr lang="cs-CZ" sz="80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8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8000" b="1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𝐯</m:t>
                        </m:r>
                      </m:num>
                      <m:den>
                        <m:r>
                          <a:rPr lang="cs-CZ" sz="8000" b="1" i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𝐟</m:t>
                        </m:r>
                      </m:den>
                    </m:f>
                  </m:oMath>
                </a14:m>
                <a:r>
                  <a:rPr lang="cs-CZ" sz="8000" b="1" dirty="0" smtClean="0"/>
                  <a:t> </a:t>
                </a:r>
              </a:p>
              <a:p>
                <a:pPr marL="0" indent="0" algn="ctr">
                  <a:buNone/>
                </a:pPr>
                <a:r>
                  <a:rPr lang="cs-CZ" sz="3500" b="1" dirty="0" smtClean="0">
                    <a:solidFill>
                      <a:srgbClr val="0000FF"/>
                    </a:solidFill>
                  </a:rPr>
                  <a:t>vlnová délka   </a:t>
                </a:r>
                <a:r>
                  <a:rPr lang="cs-CZ" sz="3500" b="1" dirty="0" smtClean="0">
                    <a:solidFill>
                      <a:srgbClr val="7030A0"/>
                    </a:solidFill>
                  </a:rPr>
                  <a:t>rychlost</a:t>
                </a:r>
                <a:r>
                  <a:rPr lang="cs-CZ" sz="3500" b="1" dirty="0" smtClean="0"/>
                  <a:t>   </a:t>
                </a:r>
                <a:r>
                  <a:rPr lang="cs-CZ" sz="3500" b="1" dirty="0" smtClean="0">
                    <a:solidFill>
                      <a:srgbClr val="FFC000"/>
                    </a:solidFill>
                  </a:rPr>
                  <a:t>perioda</a:t>
                </a:r>
                <a:r>
                  <a:rPr lang="cs-CZ" sz="3500" b="1" dirty="0" smtClean="0"/>
                  <a:t>   </a:t>
                </a:r>
                <a:r>
                  <a:rPr lang="cs-CZ" sz="3500" b="1" dirty="0" smtClean="0">
                    <a:solidFill>
                      <a:srgbClr val="FF0066"/>
                    </a:solidFill>
                  </a:rPr>
                  <a:t>frekvence</a:t>
                </a:r>
                <a:endParaRPr lang="cs-CZ" sz="3500" b="1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3789040"/>
                <a:ext cx="8291264" cy="2592288"/>
              </a:xfrm>
              <a:blipFill rotWithShape="1">
                <a:blip r:embed="rId2"/>
                <a:stretch>
                  <a:fillRect l="-1029" t="-4235" r="-11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www.google.cz/url?source=imgres&amp;ct=img&amp;q=http://www.go2add.com/images/Tsunami-Images/512px-Sine_wavelength.svg.png&amp;sa=X&amp;ei=S0bVTae7Mo7ItAbH9tyaDA&amp;ved=0CAQQ8wc44AE&amp;usg=AFQjCNHKAtVsB2J5wAw3OnuthbXC4TfG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20688"/>
            <a:ext cx="451676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72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476672"/>
                <a:ext cx="8229600" cy="5976664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0000FF"/>
                    </a:solidFill>
                  </a:rPr>
                  <a:t>Vlnová délka</a:t>
                </a:r>
                <a:r>
                  <a:rPr lang="cs-CZ" sz="4000" b="1" dirty="0" smtClean="0"/>
                  <a:t>………………………..…</a:t>
                </a:r>
                <a:r>
                  <a:rPr lang="el-GR" sz="4000" b="1" dirty="0">
                    <a:solidFill>
                      <a:srgbClr val="0000FF"/>
                    </a:solidFill>
                  </a:rPr>
                  <a:t>λ</a:t>
                </a:r>
                <a:r>
                  <a:rPr lang="cs-CZ" sz="4000" b="1" dirty="0"/>
                  <a:t> = </a:t>
                </a:r>
                <a:r>
                  <a:rPr lang="cs-CZ" sz="4000" b="1" dirty="0">
                    <a:solidFill>
                      <a:srgbClr val="7030A0"/>
                    </a:solidFill>
                  </a:rPr>
                  <a:t>v</a:t>
                </a:r>
                <a:r>
                  <a:rPr lang="cs-CZ" sz="4000" b="1" dirty="0"/>
                  <a:t> . </a:t>
                </a:r>
                <a:r>
                  <a:rPr lang="cs-CZ" sz="4000" b="1" dirty="0">
                    <a:solidFill>
                      <a:srgbClr val="FFC000"/>
                    </a:solidFill>
                  </a:rPr>
                  <a:t>T</a:t>
                </a:r>
                <a:r>
                  <a:rPr lang="cs-CZ" sz="4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>
                            <a:solidFill>
                              <a:srgbClr val="7030A0"/>
                            </a:solidFill>
                            <a:latin typeface="Cambria Math"/>
                          </a:rPr>
                          <m:t>𝐯</m:t>
                        </m:r>
                      </m:num>
                      <m:den>
                        <m:r>
                          <a:rPr lang="cs-CZ" sz="4000" b="1">
                            <a:solidFill>
                              <a:srgbClr val="FF0066"/>
                            </a:solidFill>
                            <a:latin typeface="Cambria Math"/>
                          </a:rPr>
                          <m:t>𝐟</m:t>
                        </m:r>
                      </m:den>
                    </m:f>
                  </m:oMath>
                </a14:m>
                <a:r>
                  <a:rPr lang="cs-CZ" sz="4000" b="1" dirty="0"/>
                  <a:t> </a:t>
                </a:r>
                <a:endParaRPr lang="cs-CZ" sz="4000" b="1" dirty="0" smtClean="0"/>
              </a:p>
              <a:p>
                <a:pPr marL="0" indent="0">
                  <a:buNone/>
                </a:pPr>
                <a:endParaRPr lang="cs-CZ" sz="4000" b="1" dirty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7030A0"/>
                    </a:solidFill>
                  </a:rPr>
                  <a:t>Rychlost</a:t>
                </a:r>
                <a:r>
                  <a:rPr lang="cs-CZ" sz="4000" b="1" dirty="0" smtClean="0"/>
                  <a:t>……………………....……….</a:t>
                </a:r>
                <a:r>
                  <a:rPr lang="cs-CZ" sz="4000" b="1" dirty="0" smtClean="0">
                    <a:solidFill>
                      <a:srgbClr val="7030A0"/>
                    </a:solidFill>
                  </a:rPr>
                  <a:t>.v </a:t>
                </a:r>
                <a:r>
                  <a:rPr lang="cs-CZ" sz="4000" b="1" dirty="0" smtClean="0"/>
                  <a:t>= </a:t>
                </a:r>
                <a:r>
                  <a:rPr lang="el-GR" sz="4000" b="1" dirty="0" smtClean="0">
                    <a:solidFill>
                      <a:srgbClr val="0000FF"/>
                    </a:solidFill>
                  </a:rPr>
                  <a:t>λ</a:t>
                </a:r>
                <a:r>
                  <a:rPr lang="cs-CZ" sz="4000" b="1" dirty="0" smtClean="0"/>
                  <a:t> . </a:t>
                </a:r>
                <a:r>
                  <a:rPr lang="cs-CZ" sz="4000" b="1" dirty="0">
                    <a:solidFill>
                      <a:srgbClr val="FF0066"/>
                    </a:solidFill>
                  </a:rPr>
                  <a:t>f</a:t>
                </a:r>
                <a:r>
                  <a:rPr lang="cs-CZ" sz="40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40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𝛌</m:t>
                        </m:r>
                      </m:num>
                      <m:den>
                        <m:r>
                          <a:rPr lang="cs-CZ" sz="4000" b="1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𝐓</m:t>
                        </m:r>
                      </m:den>
                    </m:f>
                  </m:oMath>
                </a14:m>
                <a:endParaRPr lang="cs-CZ" sz="4000" b="1" dirty="0" smtClean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FFC000"/>
                    </a:solidFill>
                  </a:rPr>
                  <a:t>Perioda</a:t>
                </a:r>
                <a:r>
                  <a:rPr lang="cs-CZ" b="1" dirty="0" smtClean="0"/>
                  <a:t>…………………………………………..….……. </a:t>
                </a:r>
                <a:r>
                  <a:rPr lang="cs-CZ" sz="4300" b="1" dirty="0" smtClean="0">
                    <a:solidFill>
                      <a:srgbClr val="FFC000"/>
                    </a:solidFill>
                  </a:rPr>
                  <a:t>T</a:t>
                </a:r>
                <a:r>
                  <a:rPr lang="cs-CZ" sz="4300" b="1" dirty="0" smtClean="0"/>
                  <a:t> </a:t>
                </a:r>
                <a:r>
                  <a:rPr lang="cs-CZ" sz="43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3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sz="43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𝝀</m:t>
                        </m:r>
                      </m:num>
                      <m:den>
                        <m:r>
                          <a:rPr lang="cs-CZ" sz="4300" b="1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𝐯</m:t>
                        </m:r>
                      </m:den>
                    </m:f>
                  </m:oMath>
                </a14:m>
                <a:endParaRPr lang="cs-CZ" sz="4300" b="1" dirty="0" smtClean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FF0066"/>
                    </a:solidFill>
                  </a:rPr>
                  <a:t>Frekvence</a:t>
                </a:r>
                <a:r>
                  <a:rPr lang="cs-CZ" b="1" dirty="0" smtClean="0"/>
                  <a:t>………………………………………………...</a:t>
                </a:r>
                <a:r>
                  <a:rPr lang="cs-CZ" b="1" dirty="0" smtClean="0">
                    <a:solidFill>
                      <a:srgbClr val="FF0066"/>
                    </a:solidFill>
                  </a:rPr>
                  <a:t> </a:t>
                </a:r>
                <a:r>
                  <a:rPr lang="cs-CZ" sz="4300" b="1" dirty="0">
                    <a:solidFill>
                      <a:srgbClr val="FF0066"/>
                    </a:solidFill>
                  </a:rPr>
                  <a:t>f </a:t>
                </a:r>
                <a:r>
                  <a:rPr lang="cs-CZ" sz="43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3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4300" b="1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𝐯</m:t>
                        </m:r>
                      </m:num>
                      <m:den>
                        <m:r>
                          <a:rPr lang="el-GR" sz="43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𝛌</m:t>
                        </m:r>
                      </m:den>
                    </m:f>
                  </m:oMath>
                </a14:m>
                <a:endParaRPr lang="cs-CZ" sz="4300" b="1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476672"/>
                <a:ext cx="8229600" cy="5976664"/>
              </a:xfrm>
              <a:blipFill rotWithShape="1">
                <a:blip r:embed="rId2"/>
                <a:stretch>
                  <a:fillRect l="-1778" t="-3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345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56184"/>
          </a:xfrm>
        </p:spPr>
        <p:txBody>
          <a:bodyPr>
            <a:noAutofit/>
          </a:bodyPr>
          <a:lstStyle/>
          <a:p>
            <a:pPr algn="just"/>
            <a:r>
              <a:rPr lang="cs-CZ" sz="3200" b="1" i="1" dirty="0" smtClean="0"/>
              <a:t>Př. 1. </a:t>
            </a:r>
            <a:r>
              <a:rPr lang="cs-CZ" sz="3200" dirty="0" smtClean="0"/>
              <a:t>Podélné vlnění má </a:t>
            </a:r>
            <a:r>
              <a:rPr lang="cs-CZ" sz="3200" dirty="0" smtClean="0">
                <a:solidFill>
                  <a:srgbClr val="FF0066"/>
                </a:solidFill>
              </a:rPr>
              <a:t>frekvenci 0,125 kHz </a:t>
            </a:r>
            <a:r>
              <a:rPr lang="cs-CZ" sz="3200" dirty="0" smtClean="0"/>
              <a:t>a šíří se </a:t>
            </a:r>
            <a:r>
              <a:rPr lang="cs-CZ" sz="3200" dirty="0" smtClean="0">
                <a:solidFill>
                  <a:srgbClr val="7030A0"/>
                </a:solidFill>
              </a:rPr>
              <a:t>rychlostí 500 m/s</a:t>
            </a:r>
            <a:r>
              <a:rPr lang="cs-CZ" sz="3200" dirty="0" smtClean="0"/>
              <a:t>. Vypočítej jeho </a:t>
            </a:r>
            <a:r>
              <a:rPr lang="cs-CZ" sz="3200" dirty="0" smtClean="0">
                <a:solidFill>
                  <a:srgbClr val="FFC000"/>
                </a:solidFill>
              </a:rPr>
              <a:t>periodu</a:t>
            </a:r>
            <a:r>
              <a:rPr lang="cs-CZ" sz="3200" dirty="0" smtClean="0"/>
              <a:t> a </a:t>
            </a:r>
            <a:r>
              <a:rPr lang="cs-CZ" sz="3200" dirty="0" smtClean="0">
                <a:solidFill>
                  <a:srgbClr val="0000FF"/>
                </a:solidFill>
              </a:rPr>
              <a:t>vlnovou délku</a:t>
            </a:r>
            <a:r>
              <a:rPr lang="cs-CZ" sz="3200" dirty="0" smtClean="0"/>
              <a:t>.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8229600" cy="48965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FF0066"/>
                    </a:solidFill>
                  </a:rPr>
                  <a:t> </a:t>
                </a:r>
                <a:r>
                  <a:rPr lang="cs-CZ" sz="2800" dirty="0">
                    <a:solidFill>
                      <a:srgbClr val="FF0066"/>
                    </a:solidFill>
                  </a:rPr>
                  <a:t>f = 0,125 kHz = 125 Hz</a:t>
                </a: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rgbClr val="7030A0"/>
                    </a:solidFill>
                  </a:rPr>
                  <a:t>v = 500 m/s</a:t>
                </a: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rgbClr val="FFC000"/>
                    </a:solidFill>
                  </a:rPr>
                  <a:t>T = ?</a:t>
                </a: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rgbClr val="0000FF"/>
                    </a:solidFill>
                  </a:rPr>
                  <a:t>λ = ?</a:t>
                </a: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rgbClr val="0000FF"/>
                    </a:solidFill>
                  </a:rPr>
                  <a:t>λ</a:t>
                </a:r>
                <a:r>
                  <a:rPr lang="cs-CZ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v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f</m:t>
                        </m:r>
                      </m:den>
                    </m:f>
                  </m:oMath>
                </a14:m>
                <a:r>
                  <a:rPr lang="cs-CZ" sz="2800" dirty="0"/>
                  <a:t>                                       </a:t>
                </a:r>
                <a:r>
                  <a:rPr lang="cs-CZ" sz="2800" dirty="0">
                    <a:solidFill>
                      <a:srgbClr val="FFC000"/>
                    </a:solidFill>
                  </a:rPr>
                  <a:t>T</a:t>
                </a:r>
                <a:r>
                  <a:rPr lang="cs-CZ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800" i="0" smtClean="0">
                            <a:solidFill>
                              <a:srgbClr val="FF0066"/>
                            </a:solidFill>
                            <a:latin typeface="Cambria Math"/>
                          </a:rPr>
                          <m:t>f</m:t>
                        </m:r>
                      </m:den>
                    </m:f>
                  </m:oMath>
                </a14:m>
                <a:endParaRPr lang="cs-CZ" sz="2800" dirty="0"/>
              </a:p>
              <a:p>
                <a:pPr marL="0" indent="0">
                  <a:buNone/>
                </a:pPr>
                <a:r>
                  <a:rPr lang="cs-CZ" sz="2800" dirty="0"/>
                  <a:t>λ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/>
                          </a:rPr>
                          <m:t>500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</a:rPr>
                          <m:t>125</m:t>
                        </m:r>
                      </m:den>
                    </m:f>
                  </m:oMath>
                </a14:m>
                <a:r>
                  <a:rPr lang="cs-CZ" sz="2800" dirty="0"/>
                  <a:t>                                   </a:t>
                </a:r>
                <a:r>
                  <a:rPr lang="cs-CZ" sz="2800" dirty="0" smtClean="0"/>
                  <a:t>T </a:t>
                </a:r>
                <a:r>
                  <a:rPr lang="cs-CZ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</a:rPr>
                          <m:t>125</m:t>
                        </m:r>
                      </m:den>
                    </m:f>
                  </m:oMath>
                </a14:m>
                <a:r>
                  <a:rPr lang="cs-CZ" sz="2800" dirty="0"/>
                  <a:t> </a:t>
                </a:r>
              </a:p>
              <a:p>
                <a:pPr marL="0" indent="0">
                  <a:buNone/>
                </a:pPr>
                <a:r>
                  <a:rPr lang="cs-CZ" sz="2800" dirty="0"/>
                  <a:t>λ = 4 m </a:t>
                </a:r>
                <a:r>
                  <a:rPr lang="cs-CZ" sz="2800" dirty="0" smtClean="0"/>
                  <a:t>                                 T = 0,008 s 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FFC000"/>
                    </a:solidFill>
                  </a:rPr>
                  <a:t>Vlnění má periodu 0,008 s </a:t>
                </a:r>
                <a:r>
                  <a:rPr lang="cs-CZ" sz="2800" dirty="0" smtClean="0">
                    <a:solidFill>
                      <a:srgbClr val="0000FF"/>
                    </a:solidFill>
                  </a:rPr>
                  <a:t>a vlnovou délku 4 m.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8229600" cy="4896544"/>
              </a:xfrm>
              <a:blipFill rotWithShape="1">
                <a:blip r:embed="rId2"/>
                <a:stretch>
                  <a:fillRect l="-1481" t="-1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3789040"/>
            <a:ext cx="48965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1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algn="just"/>
            <a:r>
              <a:rPr lang="cs-CZ" sz="3200" b="1" i="1" dirty="0" smtClean="0"/>
              <a:t>Př. 2. </a:t>
            </a:r>
            <a:r>
              <a:rPr lang="cs-CZ" sz="3200" dirty="0" smtClean="0"/>
              <a:t>Světlo má </a:t>
            </a:r>
            <a:r>
              <a:rPr lang="cs-CZ" sz="3200" dirty="0" smtClean="0">
                <a:solidFill>
                  <a:srgbClr val="FFC000"/>
                </a:solidFill>
              </a:rPr>
              <a:t>periodu 0,16 . 10</a:t>
            </a:r>
            <a:r>
              <a:rPr lang="cs-CZ" sz="3200" baseline="30000" dirty="0" smtClean="0">
                <a:solidFill>
                  <a:srgbClr val="FFC000"/>
                </a:solidFill>
              </a:rPr>
              <a:t>-14</a:t>
            </a:r>
            <a:r>
              <a:rPr lang="cs-CZ" sz="3200" dirty="0" smtClean="0">
                <a:solidFill>
                  <a:srgbClr val="FFC000"/>
                </a:solidFill>
              </a:rPr>
              <a:t> s </a:t>
            </a:r>
            <a:r>
              <a:rPr lang="cs-CZ" sz="3200" dirty="0" smtClean="0"/>
              <a:t>a šíří se ve vodě. Urči jeho </a:t>
            </a:r>
            <a:r>
              <a:rPr lang="cs-CZ" sz="3200" dirty="0" smtClean="0">
                <a:solidFill>
                  <a:srgbClr val="7030A0"/>
                </a:solidFill>
              </a:rPr>
              <a:t>rychlost</a:t>
            </a:r>
            <a:r>
              <a:rPr lang="cs-CZ" sz="3200" dirty="0" smtClean="0"/>
              <a:t> a </a:t>
            </a:r>
            <a:r>
              <a:rPr lang="cs-CZ" sz="3200" dirty="0" smtClean="0">
                <a:solidFill>
                  <a:srgbClr val="FF0066"/>
                </a:solidFill>
              </a:rPr>
              <a:t>frekvenci</a:t>
            </a:r>
            <a:r>
              <a:rPr lang="cs-CZ" sz="3200" dirty="0" smtClean="0"/>
              <a:t>, je-li </a:t>
            </a:r>
            <a:r>
              <a:rPr lang="cs-CZ" sz="3200" dirty="0" smtClean="0">
                <a:solidFill>
                  <a:srgbClr val="0000FF"/>
                </a:solidFill>
              </a:rPr>
              <a:t>vlnová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0000FF"/>
                </a:solidFill>
              </a:rPr>
              <a:t>délka 0,368 . 10</a:t>
            </a:r>
            <a:r>
              <a:rPr lang="cs-CZ" sz="3200" baseline="30000" dirty="0" smtClean="0">
                <a:solidFill>
                  <a:srgbClr val="0000FF"/>
                </a:solidFill>
              </a:rPr>
              <a:t>-6</a:t>
            </a:r>
            <a:r>
              <a:rPr lang="cs-CZ" sz="3200" dirty="0" smtClean="0">
                <a:solidFill>
                  <a:srgbClr val="0000FF"/>
                </a:solidFill>
              </a:rPr>
              <a:t> m</a:t>
            </a:r>
            <a:r>
              <a:rPr lang="cs-CZ" sz="3200" dirty="0" smtClean="0"/>
              <a:t>.  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824"/>
                <a:ext cx="8229600" cy="482453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FFC000"/>
                    </a:solidFill>
                  </a:rPr>
                  <a:t>T = </a:t>
                </a:r>
                <a:r>
                  <a:rPr lang="cs-CZ" sz="2800" dirty="0">
                    <a:solidFill>
                      <a:srgbClr val="FFC000"/>
                    </a:solidFill>
                  </a:rPr>
                  <a:t>0,16 . 10</a:t>
                </a:r>
                <a:r>
                  <a:rPr lang="cs-CZ" sz="2800" baseline="30000" dirty="0">
                    <a:solidFill>
                      <a:srgbClr val="FFC000"/>
                    </a:solidFill>
                  </a:rPr>
                  <a:t>-14</a:t>
                </a:r>
                <a:r>
                  <a:rPr lang="cs-CZ" sz="2800" dirty="0">
                    <a:solidFill>
                      <a:srgbClr val="FFC000"/>
                    </a:solidFill>
                  </a:rPr>
                  <a:t> s </a:t>
                </a:r>
                <a:endParaRPr lang="cs-CZ" sz="2800" dirty="0" smtClean="0">
                  <a:solidFill>
                    <a:srgbClr val="FFC000"/>
                  </a:solidFill>
                </a:endParaRP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0000FF"/>
                    </a:solidFill>
                  </a:rPr>
                  <a:t>λ  = 0,368 </a:t>
                </a:r>
                <a:r>
                  <a:rPr lang="cs-CZ" sz="2800" dirty="0">
                    <a:solidFill>
                      <a:srgbClr val="0000FF"/>
                    </a:solidFill>
                  </a:rPr>
                  <a:t>. 10</a:t>
                </a:r>
                <a:r>
                  <a:rPr lang="cs-CZ" sz="2800" baseline="30000" dirty="0">
                    <a:solidFill>
                      <a:srgbClr val="0000FF"/>
                    </a:solidFill>
                  </a:rPr>
                  <a:t>-6</a:t>
                </a:r>
                <a:r>
                  <a:rPr lang="cs-CZ" sz="2800" dirty="0">
                    <a:solidFill>
                      <a:srgbClr val="0000FF"/>
                    </a:solidFill>
                  </a:rPr>
                  <a:t> </a:t>
                </a:r>
                <a:r>
                  <a:rPr lang="cs-CZ" sz="2800" dirty="0" smtClean="0">
                    <a:solidFill>
                      <a:srgbClr val="0000FF"/>
                    </a:solidFill>
                  </a:rPr>
                  <a:t>m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7030A0"/>
                    </a:solidFill>
                  </a:rPr>
                  <a:t>v = ?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FF0066"/>
                    </a:solidFill>
                  </a:rPr>
                  <a:t>f = ?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7030A0"/>
                    </a:solidFill>
                  </a:rPr>
                  <a:t>v</a:t>
                </a:r>
                <a:r>
                  <a:rPr lang="cs-CZ" sz="28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8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λ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T</m:t>
                        </m:r>
                      </m:den>
                    </m:f>
                  </m:oMath>
                </a14:m>
                <a:r>
                  <a:rPr lang="cs-CZ" sz="2800" dirty="0" smtClean="0"/>
                  <a:t>                                 </a:t>
                </a:r>
                <a:r>
                  <a:rPr lang="cs-CZ" sz="2800" dirty="0" smtClean="0">
                    <a:solidFill>
                      <a:srgbClr val="FF0066"/>
                    </a:solidFill>
                  </a:rPr>
                  <a:t>f</a:t>
                </a:r>
                <a:r>
                  <a:rPr lang="cs-CZ" sz="28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8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T</m:t>
                        </m:r>
                      </m:den>
                    </m:f>
                  </m:oMath>
                </a14:m>
                <a:r>
                  <a:rPr lang="cs-CZ" sz="2800" dirty="0" smtClean="0"/>
                  <a:t> </a:t>
                </a:r>
              </a:p>
              <a:p>
                <a:pPr marL="0" indent="0">
                  <a:buNone/>
                </a:pPr>
                <a:r>
                  <a:rPr lang="cs-CZ" sz="2800" dirty="0" smtClean="0"/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2800" dirty="0"/>
                          <m:t>0,</m:t>
                        </m:r>
                        <m:r>
                          <m:rPr>
                            <m:nor/>
                          </m:rPr>
                          <a:rPr lang="cs-CZ" sz="2800" b="0" i="0" dirty="0" smtClean="0"/>
                          <m:t>368</m:t>
                        </m:r>
                        <m:r>
                          <m:rPr>
                            <m:nor/>
                          </m:rPr>
                          <a:rPr lang="cs-CZ" sz="2800" dirty="0"/>
                          <m:t> . 10</m:t>
                        </m:r>
                        <m:r>
                          <m:rPr>
                            <m:nor/>
                          </m:rPr>
                          <a:rPr lang="cs-CZ" sz="2800" baseline="30000" dirty="0"/>
                          <m:t>−6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800" dirty="0"/>
                          <m:t>0,16 . 10</m:t>
                        </m:r>
                        <m:r>
                          <m:rPr>
                            <m:nor/>
                          </m:rPr>
                          <a:rPr lang="cs-CZ" sz="2800" baseline="30000" dirty="0"/>
                          <m:t>−14</m:t>
                        </m:r>
                      </m:den>
                    </m:f>
                  </m:oMath>
                </a14:m>
                <a:r>
                  <a:rPr lang="cs-CZ" sz="2800" dirty="0" smtClean="0"/>
                  <a:t>               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800" dirty="0"/>
                          <m:t>0,16 . 10</m:t>
                        </m:r>
                        <m:r>
                          <m:rPr>
                            <m:nor/>
                          </m:rPr>
                          <a:rPr lang="cs-CZ" sz="2800" baseline="30000" dirty="0"/>
                          <m:t>−14</m:t>
                        </m:r>
                      </m:den>
                    </m:f>
                  </m:oMath>
                </a14:m>
                <a:endParaRPr lang="cs-CZ" sz="2800" dirty="0" smtClean="0"/>
              </a:p>
              <a:p>
                <a:pPr marL="0" indent="0">
                  <a:buNone/>
                </a:pPr>
                <a:r>
                  <a:rPr lang="cs-CZ" sz="2800" dirty="0" smtClean="0"/>
                  <a:t>v = 2,3 . 10</a:t>
                </a:r>
                <a:r>
                  <a:rPr lang="cs-CZ" sz="2800" baseline="30000" dirty="0" smtClean="0"/>
                  <a:t>8</a:t>
                </a:r>
                <a:r>
                  <a:rPr lang="cs-CZ" sz="2800" dirty="0" smtClean="0"/>
                  <a:t> m/s             f = 6,25 . 10</a:t>
                </a:r>
                <a:r>
                  <a:rPr lang="cs-CZ" sz="2800" baseline="30000" dirty="0" smtClean="0"/>
                  <a:t>14</a:t>
                </a:r>
                <a:r>
                  <a:rPr lang="cs-CZ" sz="2800" dirty="0" smtClean="0"/>
                  <a:t> Hz</a:t>
                </a:r>
              </a:p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7030A0"/>
                    </a:solidFill>
                  </a:rPr>
                  <a:t>Rychlost světla ve vodě je </a:t>
                </a:r>
                <a:r>
                  <a:rPr lang="cs-CZ" sz="2800" dirty="0">
                    <a:solidFill>
                      <a:srgbClr val="7030A0"/>
                    </a:solidFill>
                  </a:rPr>
                  <a:t>2,3 . 10</a:t>
                </a:r>
                <a:r>
                  <a:rPr lang="cs-CZ" sz="2800" baseline="30000" dirty="0">
                    <a:solidFill>
                      <a:srgbClr val="7030A0"/>
                    </a:solidFill>
                  </a:rPr>
                  <a:t>8</a:t>
                </a:r>
                <a:r>
                  <a:rPr lang="cs-CZ" sz="2800" dirty="0">
                    <a:solidFill>
                      <a:srgbClr val="7030A0"/>
                    </a:solidFill>
                  </a:rPr>
                  <a:t> </a:t>
                </a:r>
                <a:r>
                  <a:rPr lang="cs-CZ" sz="2800" dirty="0" smtClean="0">
                    <a:solidFill>
                      <a:srgbClr val="7030A0"/>
                    </a:solidFill>
                  </a:rPr>
                  <a:t>m/s</a:t>
                </a:r>
                <a:r>
                  <a:rPr lang="cs-CZ" sz="2800" dirty="0" smtClean="0"/>
                  <a:t>, </a:t>
                </a:r>
                <a:r>
                  <a:rPr lang="cs-CZ" sz="2800" dirty="0" smtClean="0">
                    <a:solidFill>
                      <a:srgbClr val="FF0066"/>
                    </a:solidFill>
                  </a:rPr>
                  <a:t>frekvence je</a:t>
                </a:r>
                <a:r>
                  <a:rPr lang="cs-CZ" sz="2800" dirty="0">
                    <a:solidFill>
                      <a:srgbClr val="FF0066"/>
                    </a:solidFill>
                  </a:rPr>
                  <a:t> 6,25 . 10</a:t>
                </a:r>
                <a:r>
                  <a:rPr lang="cs-CZ" sz="2800" baseline="30000" dirty="0">
                    <a:solidFill>
                      <a:srgbClr val="FF0066"/>
                    </a:solidFill>
                  </a:rPr>
                  <a:t>14</a:t>
                </a:r>
                <a:r>
                  <a:rPr lang="cs-CZ" sz="2800" dirty="0">
                    <a:solidFill>
                      <a:srgbClr val="FF0066"/>
                    </a:solidFill>
                  </a:rPr>
                  <a:t> </a:t>
                </a:r>
                <a:r>
                  <a:rPr lang="cs-CZ" sz="2800" dirty="0" smtClean="0">
                    <a:solidFill>
                      <a:srgbClr val="FF0066"/>
                    </a:solidFill>
                  </a:rPr>
                  <a:t>Hz.</a:t>
                </a:r>
                <a:endParaRPr lang="cs-CZ" sz="2800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824"/>
                <a:ext cx="8229600" cy="4824536"/>
              </a:xfrm>
              <a:blipFill rotWithShape="1">
                <a:blip r:embed="rId2"/>
                <a:stretch>
                  <a:fillRect l="-1481" t="-2023" b="-7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717032"/>
            <a:ext cx="583264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just"/>
            <a:r>
              <a:rPr lang="cs-CZ" dirty="0" smtClean="0">
                <a:solidFill>
                  <a:srgbClr val="0000FF"/>
                </a:solidFill>
              </a:rPr>
              <a:t>CVIČENÍ                                         ZADÁNÍ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 smtClean="0"/>
              <a:t>1. Urči vlnovou délku a periodu</a:t>
            </a:r>
          </a:p>
          <a:p>
            <a:pPr marL="0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a) fialového světla o frekvenci 7,5  . 10</a:t>
            </a:r>
            <a:r>
              <a:rPr lang="cs-CZ" sz="2400" baseline="30000" dirty="0" smtClean="0"/>
              <a:t>14</a:t>
            </a:r>
            <a:r>
              <a:rPr lang="cs-CZ" sz="2400" dirty="0" smtClean="0"/>
              <a:t> Hz</a:t>
            </a:r>
          </a:p>
          <a:p>
            <a:pPr marL="0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b) červeného </a:t>
            </a:r>
            <a:r>
              <a:rPr lang="cs-CZ" sz="2400" dirty="0"/>
              <a:t>světla o </a:t>
            </a:r>
            <a:r>
              <a:rPr lang="cs-CZ" sz="2400" dirty="0" smtClean="0"/>
              <a:t>frekvenci  </a:t>
            </a:r>
            <a:r>
              <a:rPr lang="cs-CZ" sz="2400" dirty="0"/>
              <a:t>4</a:t>
            </a:r>
            <a:r>
              <a:rPr lang="cs-CZ" sz="2400" dirty="0" smtClean="0"/>
              <a:t> </a:t>
            </a:r>
            <a:r>
              <a:rPr lang="cs-CZ" sz="2400" dirty="0"/>
              <a:t>. 10</a:t>
            </a:r>
            <a:r>
              <a:rPr lang="cs-CZ" sz="2400" baseline="30000" dirty="0"/>
              <a:t>14</a:t>
            </a:r>
            <a:r>
              <a:rPr lang="cs-CZ" sz="2400" dirty="0"/>
              <a:t> </a:t>
            </a:r>
            <a:r>
              <a:rPr lang="cs-CZ" sz="2400" dirty="0" smtClean="0"/>
              <a:t>Hz</a:t>
            </a:r>
          </a:p>
          <a:p>
            <a:pPr marL="0" indent="0" algn="just">
              <a:buNone/>
            </a:pPr>
            <a:r>
              <a:rPr lang="cs-CZ" sz="2400" dirty="0" smtClean="0"/>
              <a:t>2. Rychlost světla ve skle je 2 . 10</a:t>
            </a:r>
            <a:r>
              <a:rPr lang="cs-CZ" sz="2400" baseline="30000" dirty="0" smtClean="0"/>
              <a:t>8</a:t>
            </a:r>
            <a:r>
              <a:rPr lang="cs-CZ" sz="2400" dirty="0" smtClean="0"/>
              <a:t> m/s. Urči jeho frekvenci a</a:t>
            </a:r>
          </a:p>
          <a:p>
            <a:pPr marL="0" indent="0" algn="just">
              <a:buNone/>
            </a:pPr>
            <a:r>
              <a:rPr lang="cs-CZ" sz="2400" dirty="0" smtClean="0"/>
              <a:t>    periodu, je-li vlnová délka  0,5 . 10</a:t>
            </a:r>
            <a:r>
              <a:rPr lang="cs-CZ" sz="2400" baseline="30000" dirty="0" smtClean="0"/>
              <a:t>-6</a:t>
            </a:r>
            <a:r>
              <a:rPr lang="cs-CZ" sz="2400" dirty="0" smtClean="0"/>
              <a:t> m.</a:t>
            </a:r>
          </a:p>
          <a:p>
            <a:pPr marL="0" indent="0" algn="just">
              <a:buNone/>
            </a:pPr>
            <a:r>
              <a:rPr lang="cs-CZ" sz="2400" dirty="0" smtClean="0"/>
              <a:t>3. Zvuk o frekvenci 0,5 kHz má vlnovou délku 68 cm. Urči rychlost</a:t>
            </a:r>
          </a:p>
          <a:p>
            <a:pPr marL="0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  zvuku a jeho periodu.</a:t>
            </a:r>
          </a:p>
          <a:p>
            <a:pPr marL="0" indent="0" algn="just">
              <a:buNone/>
            </a:pPr>
            <a:r>
              <a:rPr lang="cs-CZ" sz="2400" dirty="0" smtClean="0"/>
              <a:t>4. a) Urči frekvenci a rychlost zvuku v oceli, je-li vlnová délka </a:t>
            </a:r>
          </a:p>
          <a:p>
            <a:pPr marL="0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1 km a perioda 0,2 s.</a:t>
            </a:r>
          </a:p>
          <a:p>
            <a:pPr marL="0" indent="0" algn="just">
              <a:buNone/>
            </a:pPr>
            <a:r>
              <a:rPr lang="cs-CZ" sz="2400" dirty="0" smtClean="0"/>
              <a:t>     b) Urči periodu a rychlost zvuku ve vodě, je-li frekvence 2 kHz</a:t>
            </a:r>
          </a:p>
          <a:p>
            <a:pPr marL="0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a vlnová délka 75 cm.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6531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rgbClr val="0000FF"/>
                </a:solidFill>
              </a:rPr>
              <a:t>CVIČENÍ                                                  </a:t>
            </a:r>
            <a:r>
              <a:rPr lang="cs-CZ" sz="3600" dirty="0" smtClean="0">
                <a:solidFill>
                  <a:srgbClr val="FF0000"/>
                </a:solidFill>
              </a:rPr>
              <a:t>ŘEŠENÍ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endParaRPr lang="cs-CZ" sz="2000" dirty="0" smtClean="0"/>
          </a:p>
          <a:p>
            <a:pPr marL="457200" indent="-457200">
              <a:buAutoNum type="arabicPeriod"/>
            </a:pPr>
            <a:endParaRPr lang="cs-CZ" sz="2000" dirty="0"/>
          </a:p>
          <a:p>
            <a:pPr marL="457200" indent="-457200">
              <a:buAutoNum type="arabicPeriod"/>
            </a:pPr>
            <a:r>
              <a:rPr lang="cs-CZ" sz="2800" dirty="0" smtClean="0"/>
              <a:t>a) </a:t>
            </a:r>
            <a:r>
              <a:rPr lang="el-GR" sz="2800" dirty="0" smtClean="0"/>
              <a:t>λ</a:t>
            </a:r>
            <a:r>
              <a:rPr lang="cs-CZ" sz="2800" dirty="0" smtClean="0"/>
              <a:t> = 3 . 10</a:t>
            </a:r>
            <a:r>
              <a:rPr lang="cs-CZ" sz="2800" baseline="30000" dirty="0" smtClean="0"/>
              <a:t>8</a:t>
            </a:r>
            <a:r>
              <a:rPr lang="cs-CZ" sz="2800" dirty="0" smtClean="0"/>
              <a:t> / 7,5 . 10</a:t>
            </a:r>
            <a:r>
              <a:rPr lang="cs-CZ" sz="2800" baseline="30000" dirty="0" smtClean="0"/>
              <a:t>14</a:t>
            </a:r>
            <a:r>
              <a:rPr lang="cs-CZ" sz="2800" dirty="0" smtClean="0"/>
              <a:t> = 0,4 . 10</a:t>
            </a:r>
            <a:r>
              <a:rPr lang="cs-CZ" sz="2800" baseline="30000" dirty="0" smtClean="0"/>
              <a:t>-6</a:t>
            </a:r>
            <a:r>
              <a:rPr lang="cs-CZ" sz="2800" dirty="0" smtClean="0"/>
              <a:t> m,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T = 1/</a:t>
            </a:r>
            <a:r>
              <a:rPr lang="cs-CZ" sz="2800" dirty="0"/>
              <a:t> </a:t>
            </a:r>
            <a:r>
              <a:rPr lang="cs-CZ" sz="2800" dirty="0" smtClean="0"/>
              <a:t>7,5.10</a:t>
            </a:r>
            <a:r>
              <a:rPr lang="cs-CZ" sz="2800" baseline="30000" dirty="0" smtClean="0"/>
              <a:t>14</a:t>
            </a:r>
            <a:r>
              <a:rPr lang="cs-CZ" sz="2800" dirty="0" smtClean="0"/>
              <a:t> =</a:t>
            </a:r>
            <a:r>
              <a:rPr lang="cs-CZ" sz="2800" dirty="0"/>
              <a:t> </a:t>
            </a:r>
            <a:r>
              <a:rPr lang="cs-CZ" sz="2800" dirty="0" smtClean="0"/>
              <a:t>0,13 . 10</a:t>
            </a:r>
            <a:r>
              <a:rPr lang="cs-CZ" sz="2800" baseline="30000" dirty="0" smtClean="0"/>
              <a:t>-14</a:t>
            </a:r>
            <a:r>
              <a:rPr lang="cs-CZ" sz="2800" dirty="0" smtClean="0"/>
              <a:t> s </a:t>
            </a:r>
          </a:p>
          <a:p>
            <a:pPr marL="0" indent="0">
              <a:buNone/>
            </a:pPr>
            <a:r>
              <a:rPr lang="cs-CZ" sz="2800" dirty="0" smtClean="0"/>
              <a:t>      b) </a:t>
            </a:r>
            <a:r>
              <a:rPr lang="el-GR" sz="2800" dirty="0"/>
              <a:t>λ</a:t>
            </a:r>
            <a:r>
              <a:rPr lang="cs-CZ" sz="2800" dirty="0"/>
              <a:t> = 3 . 10</a:t>
            </a:r>
            <a:r>
              <a:rPr lang="cs-CZ" sz="2800" baseline="30000" dirty="0"/>
              <a:t>8</a:t>
            </a:r>
            <a:r>
              <a:rPr lang="cs-CZ" sz="2800" dirty="0"/>
              <a:t> / 4</a:t>
            </a:r>
            <a:r>
              <a:rPr lang="cs-CZ" sz="2800" dirty="0" smtClean="0"/>
              <a:t> </a:t>
            </a:r>
            <a:r>
              <a:rPr lang="cs-CZ" sz="2800" dirty="0"/>
              <a:t>. 10</a:t>
            </a:r>
            <a:r>
              <a:rPr lang="cs-CZ" sz="2800" baseline="30000" dirty="0"/>
              <a:t>14</a:t>
            </a:r>
            <a:r>
              <a:rPr lang="cs-CZ" sz="2800" dirty="0"/>
              <a:t> = </a:t>
            </a:r>
            <a:r>
              <a:rPr lang="cs-CZ" sz="2800" dirty="0" smtClean="0"/>
              <a:t>0,75 </a:t>
            </a:r>
            <a:r>
              <a:rPr lang="cs-CZ" sz="2800" dirty="0"/>
              <a:t>. 10</a:t>
            </a:r>
            <a:r>
              <a:rPr lang="cs-CZ" sz="2800" baseline="30000" dirty="0"/>
              <a:t>-6</a:t>
            </a:r>
            <a:r>
              <a:rPr lang="cs-CZ" sz="2800" dirty="0"/>
              <a:t> m</a:t>
            </a:r>
            <a:r>
              <a:rPr lang="cs-CZ" sz="2800" dirty="0" smtClean="0"/>
              <a:t>,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</a:t>
            </a:r>
            <a:r>
              <a:rPr lang="cs-CZ" sz="2800" dirty="0"/>
              <a:t>T = 1/ 4</a:t>
            </a:r>
            <a:r>
              <a:rPr lang="cs-CZ" sz="2800" dirty="0" smtClean="0"/>
              <a:t>.10</a:t>
            </a:r>
            <a:r>
              <a:rPr lang="cs-CZ" sz="2800" baseline="30000" dirty="0" smtClean="0"/>
              <a:t>14</a:t>
            </a:r>
            <a:r>
              <a:rPr lang="cs-CZ" sz="2800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0,25 </a:t>
            </a:r>
            <a:r>
              <a:rPr lang="cs-CZ" sz="2800" dirty="0"/>
              <a:t>. 10</a:t>
            </a:r>
            <a:r>
              <a:rPr lang="cs-CZ" sz="2800" baseline="30000" dirty="0"/>
              <a:t>-14</a:t>
            </a:r>
            <a:r>
              <a:rPr lang="cs-CZ" sz="2800" dirty="0"/>
              <a:t> s </a:t>
            </a:r>
          </a:p>
          <a:p>
            <a:pPr marL="0" indent="0">
              <a:buNone/>
            </a:pPr>
            <a:endParaRPr lang="cs-CZ" sz="2800" dirty="0" smtClean="0"/>
          </a:p>
          <a:p>
            <a:pPr marL="457200" indent="-457200">
              <a:buAutoNum type="arabicPeriod" startAt="2"/>
            </a:pPr>
            <a:r>
              <a:rPr lang="cs-CZ" sz="2800" dirty="0" smtClean="0"/>
              <a:t>T = </a:t>
            </a:r>
            <a:r>
              <a:rPr lang="cs-CZ" sz="2800" dirty="0"/>
              <a:t>0,5 . </a:t>
            </a:r>
            <a:r>
              <a:rPr lang="cs-CZ" sz="2800" dirty="0" smtClean="0"/>
              <a:t>10</a:t>
            </a:r>
            <a:r>
              <a:rPr lang="cs-CZ" sz="2800" baseline="30000" dirty="0" smtClean="0"/>
              <a:t>-6 </a:t>
            </a:r>
            <a:r>
              <a:rPr lang="cs-CZ" sz="2800" dirty="0"/>
              <a:t> </a:t>
            </a:r>
            <a:r>
              <a:rPr lang="cs-CZ" sz="2800" dirty="0" smtClean="0"/>
              <a:t>/ </a:t>
            </a:r>
            <a:r>
              <a:rPr lang="cs-CZ" sz="2800" dirty="0"/>
              <a:t>2 . </a:t>
            </a:r>
            <a:r>
              <a:rPr lang="cs-CZ" sz="2800" dirty="0" smtClean="0"/>
              <a:t>10</a:t>
            </a:r>
            <a:r>
              <a:rPr lang="cs-CZ" sz="2800" baseline="30000" dirty="0" smtClean="0"/>
              <a:t>8 </a:t>
            </a:r>
            <a:r>
              <a:rPr lang="cs-CZ" sz="2800" dirty="0" smtClean="0"/>
              <a:t> =  0,25 . 10</a:t>
            </a:r>
            <a:r>
              <a:rPr lang="cs-CZ" sz="2800" baseline="30000" dirty="0" smtClean="0"/>
              <a:t>14</a:t>
            </a:r>
            <a:r>
              <a:rPr lang="cs-CZ" sz="2800" dirty="0" smtClean="0"/>
              <a:t> s,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f = 1/</a:t>
            </a:r>
            <a:r>
              <a:rPr lang="cs-CZ" sz="2800" dirty="0"/>
              <a:t> 0,25 . </a:t>
            </a:r>
            <a:r>
              <a:rPr lang="cs-CZ" sz="2800" dirty="0" smtClean="0"/>
              <a:t>10</a:t>
            </a:r>
            <a:r>
              <a:rPr lang="cs-CZ" sz="2800" baseline="30000" dirty="0" smtClean="0"/>
              <a:t>14</a:t>
            </a:r>
            <a:r>
              <a:rPr lang="cs-CZ" sz="2800" dirty="0" smtClean="0"/>
              <a:t> = 4 </a:t>
            </a:r>
            <a:r>
              <a:rPr lang="cs-CZ" sz="2800" dirty="0"/>
              <a:t>. </a:t>
            </a:r>
            <a:r>
              <a:rPr lang="cs-CZ" sz="2800" dirty="0" smtClean="0"/>
              <a:t>10</a:t>
            </a:r>
            <a:r>
              <a:rPr lang="cs-CZ" sz="2800" baseline="30000" dirty="0" smtClean="0"/>
              <a:t>-14 </a:t>
            </a:r>
            <a:r>
              <a:rPr lang="cs-CZ" sz="2800" dirty="0" smtClean="0"/>
              <a:t>Hz 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3.    v = 0,68 . 500 = 340 m/s,  T = 1/ 500 = 0,002 s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4.     a) v = 1000/ 0,2 = 5000 m/s, f = 1/0,2 = 5 Hz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b) v = 2000. 0,75 = 1500 m/s,  T = 1/0,75 = 1,3 s</a:t>
            </a:r>
          </a:p>
          <a:p>
            <a:pPr marL="457200" indent="-457200">
              <a:buAutoNum type="arabicPeriod" startAt="2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144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http://www.google.cz/url?source=imgres&amp;ct=img&amp;q=http://</a:t>
            </a:r>
            <a:r>
              <a:rPr lang="cs-CZ" dirty="0" smtClean="0">
                <a:hlinkClick r:id="rId2"/>
              </a:rPr>
              <a:t>www.go2add.com/images/Tsunami-Images/512px-Sine_wavelength.svg.png&amp;sa=X&amp;ei=S0bVTae7Mo7ItAbH9tyaDA&amp;ved=0CAQQ8wc44AE&amp;usg=AFQjCNHKAtVsB2J5wAw3OnuthbXC4TfGLA</a:t>
            </a:r>
            <a:endParaRPr lang="cs-CZ" dirty="0" smtClean="0"/>
          </a:p>
          <a:p>
            <a:r>
              <a:rPr lang="cs-CZ" dirty="0" err="1"/>
              <a:t>HyperText</a:t>
            </a:r>
            <a:r>
              <a:rPr lang="cs-CZ" dirty="0"/>
              <a:t> Transfer </a:t>
            </a:r>
            <a:r>
              <a:rPr lang="cs-CZ" dirty="0" err="1"/>
              <a:t>Protocol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032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568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VLNOVÁ DÉLKA</vt:lpstr>
      <vt:lpstr>Vlnová délka je  nejkratší vzdálenost dvou míst, které kmitají stejně.</vt:lpstr>
      <vt:lpstr>Prezentace aplikace PowerPoint</vt:lpstr>
      <vt:lpstr>Př. 1. Podélné vlnění má frekvenci 0,125 kHz a šíří se rychlostí 500 m/s. Vypočítej jeho periodu a vlnovou délku.</vt:lpstr>
      <vt:lpstr>Př. 2. Světlo má periodu 0,16 . 10-14 s a šíří se ve vodě. Urči jeho rychlost a frekvenci, je-li vlnová délka 0,368 . 10-6 m.  </vt:lpstr>
      <vt:lpstr>CVIČENÍ                                         ZADÁNÍ</vt:lpstr>
      <vt:lpstr>CVIČENÍ                                                  ŘEŠENÍ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19</cp:revision>
  <dcterms:created xsi:type="dcterms:W3CDTF">2011-03-14T19:23:38Z</dcterms:created>
  <dcterms:modified xsi:type="dcterms:W3CDTF">2011-11-24T13:14:54Z</dcterms:modified>
</cp:coreProperties>
</file>