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76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45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0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52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79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55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96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46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24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97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0778-7529-4F46-AB3E-AABD29FCD4B5}" type="datetimeFigureOut">
              <a:rPr lang="de-DE" smtClean="0"/>
              <a:t>27.10.2012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4A4D0-48AF-4999-B52A-AD5D2F991F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19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pyn.cz/nemecke-alpy/444.html" TargetMode="External"/><Relationship Id="rId3" Type="http://schemas.openxmlformats.org/officeDocument/2006/relationships/hyperlink" Target="http://www.alpyn.cz/nemecke-alpy/439-allgauske-alpy-allgauer-alpen.html" TargetMode="External"/><Relationship Id="rId7" Type="http://schemas.openxmlformats.org/officeDocument/2006/relationships/hyperlink" Target="http://www.alpyn.cz/nemecke-alpy/443-karwendel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pyn.cz/nemecke-alpy/442-bavorske-predhuri-bayerische-voralpen.html" TargetMode="External"/><Relationship Id="rId5" Type="http://schemas.openxmlformats.org/officeDocument/2006/relationships/hyperlink" Target="http://www.alpyn.cz/nemecke-alpy/441-wetterstein-mieminger-kette.html" TargetMode="External"/><Relationship Id="rId4" Type="http://schemas.openxmlformats.org/officeDocument/2006/relationships/hyperlink" Target="http://www.alpyn.cz/nemecke-alpy/440-ammergauerske-alpy-ammergauer-alpen.html" TargetMode="External"/><Relationship Id="rId9" Type="http://schemas.openxmlformats.org/officeDocument/2006/relationships/hyperlink" Target="http://www.alpyn.cz/nemecke-alpy/445-berchtesgadenske-alpy-berchtesgadner-alpen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echengoetter.de/rezepte/Torten/Schwarzwaelder-Kirschtorte-2967163.html" TargetMode="External"/><Relationship Id="rId13" Type="http://schemas.openxmlformats.org/officeDocument/2006/relationships/hyperlink" Target="http://www.brodyaga.com/pages/viewlarge.php?id=14049&amp;cty=Zugspitze&amp;place=Germany%20Bayern" TargetMode="External"/><Relationship Id="rId3" Type="http://schemas.openxmlformats.org/officeDocument/2006/relationships/hyperlink" Target="http://absolventi.gymcheb.cz/2010/pesimli/spolkovezeme.html" TargetMode="External"/><Relationship Id="rId7" Type="http://schemas.openxmlformats.org/officeDocument/2006/relationships/hyperlink" Target="http://www.marions-kochbuch.de/index/0707.htm" TargetMode="External"/><Relationship Id="rId12" Type="http://schemas.openxmlformats.org/officeDocument/2006/relationships/hyperlink" Target="http://www.panoramio.com/photo/387707" TargetMode="External"/><Relationship Id="rId2" Type="http://schemas.openxmlformats.org/officeDocument/2006/relationships/hyperlink" Target="http://www.irucz.ru/cz/zpravy/1-/111000000000-nemecko/111001000000-nemecko--vychod/000-/109-socialni-oblast/18425-nemecka-mesta-se-propadaji-d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gema.net/in2001/clanek.php?id=1310" TargetMode="External"/><Relationship Id="rId11" Type="http://schemas.openxmlformats.org/officeDocument/2006/relationships/hyperlink" Target="http://www.bavaria-dream.cz/bavorsko/zugspitze-stit-nemecka/lyzarska-oblast-zugspitze/" TargetMode="External"/><Relationship Id="rId5" Type="http://schemas.openxmlformats.org/officeDocument/2006/relationships/hyperlink" Target="http://cs.wikipedia.org/wiki/N%C4%9Bmeck%C3%A1_marka" TargetMode="External"/><Relationship Id="rId15" Type="http://schemas.openxmlformats.org/officeDocument/2006/relationships/hyperlink" Target="http://www.zemepis.net/zeme-nemecko" TargetMode="External"/><Relationship Id="rId10" Type="http://schemas.openxmlformats.org/officeDocument/2006/relationships/hyperlink" Target="http://www.alpyn.cz/nemecke-alpy.html" TargetMode="External"/><Relationship Id="rId4" Type="http://schemas.openxmlformats.org/officeDocument/2006/relationships/hyperlink" Target="http://mc-117.blog.cz/rubrika/zeme-medicopteru" TargetMode="External"/><Relationship Id="rId9" Type="http://schemas.openxmlformats.org/officeDocument/2006/relationships/hyperlink" Target="http://www.tortenideen.de/rezepte/index.html" TargetMode="External"/><Relationship Id="rId14" Type="http://schemas.openxmlformats.org/officeDocument/2006/relationships/hyperlink" Target="http://witchtaranee.blog.cz/0910/nemeck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/index.php?title=Ludwig_Adolf_Wilhelm_von_L%C3%BCtzow&amp;action=edit&amp;redlink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my-shop.cz/img_produkty/nejvetsi/vlajkadojc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33" y="10889"/>
            <a:ext cx="9236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40160"/>
          </a:xfrm>
        </p:spPr>
        <p:txBody>
          <a:bodyPr>
            <a:normAutofit/>
          </a:bodyPr>
          <a:lstStyle/>
          <a:p>
            <a:r>
              <a:rPr lang="de-DE" dirty="0" smtClean="0"/>
              <a:t>Deutschsprachige Länder</a:t>
            </a:r>
            <a:br>
              <a:rPr lang="de-DE" dirty="0" smtClean="0"/>
            </a:br>
            <a:r>
              <a:rPr lang="de-DE" dirty="0" smtClean="0"/>
              <a:t>Deutschland</a:t>
            </a:r>
            <a:endParaRPr lang="de-D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52028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Německy mluvící země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NĚMECKO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Německý jazyk- 7.ročník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Mgr. Bc. Miroslava Popelková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24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u="sng" dirty="0">
                <a:latin typeface="Times New Roman" pitchFamily="18" charset="0"/>
                <a:cs typeface="Times New Roman" pitchFamily="18" charset="0"/>
              </a:rPr>
              <a:t>Nationalgericht</a:t>
            </a:r>
            <a:r>
              <a:rPr lang="cs-CZ" u="sng" dirty="0">
                <a:latin typeface="Times New Roman" pitchFamily="18" charset="0"/>
                <a:cs typeface="Times New Roman" pitchFamily="18" charset="0"/>
              </a:rPr>
              <a:t>- národní jídlo</a:t>
            </a:r>
          </a:p>
          <a:p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Německý </a:t>
            </a:r>
            <a:r>
              <a:rPr lang="de-DE" sz="3000" i="1" dirty="0" smtClean="0">
                <a:latin typeface="Times New Roman" pitchFamily="18" charset="0"/>
                <a:cs typeface="Times New Roman" pitchFamily="18" charset="0"/>
              </a:rPr>
              <a:t>Eintopf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jídlo z „jednoho hrnce“, patří k nejstarším tradičním jídlům. Jedná se přitom o značně zahuštěnou polévku s různými přísadami, srovnatelné např. s bramborovou polévkou (často se název </a:t>
            </a:r>
            <a:r>
              <a:rPr lang="de-DE" sz="3000" i="1" dirty="0" smtClean="0">
                <a:latin typeface="Times New Roman" pitchFamily="18" charset="0"/>
                <a:cs typeface="Times New Roman" pitchFamily="18" charset="0"/>
              </a:rPr>
              <a:t>Suppe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tedy polévka, alternativně i používá). Pokrm se skládá z různých druhů zeleniny (mrkev, čočka, pórek, hrášek, brambory a další) a z různých druhů masa (i drůbežího) či párků a buřtů.</a:t>
            </a:r>
            <a:endParaRPr lang="de-DE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0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Eintopf                               Spätzle</a:t>
            </a:r>
            <a:r>
              <a:rPr lang="cs-CZ" dirty="0" smtClean="0"/>
              <a:t>- německé nudle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8068"/>
            <a:ext cx="446449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89838"/>
            <a:ext cx="4248472" cy="307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6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de-DE" dirty="0" smtClean="0"/>
              <a:t>Schwarzwälder</a:t>
            </a:r>
            <a:r>
              <a:rPr lang="cs-CZ" dirty="0" smtClean="0"/>
              <a:t> </a:t>
            </a:r>
            <a:r>
              <a:rPr lang="de-DE" dirty="0" smtClean="0"/>
              <a:t>Kirschtorte</a:t>
            </a:r>
            <a:r>
              <a:rPr lang="cs-CZ" dirty="0" smtClean="0"/>
              <a:t>- třešňový dort ze Schwarzwaldu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5"/>
            <a:ext cx="47625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92" y="2492896"/>
            <a:ext cx="35528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57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Alpy-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Alpen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nejvyšší hora- der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höchste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Berg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Zugspitze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2 962 m n.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m. 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48" y="4221088"/>
            <a:ext cx="52387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57200" y="3314541"/>
          <a:ext cx="8229600" cy="1097280"/>
        </p:xfrm>
        <a:graphic>
          <a:graphicData uri="http://schemas.openxmlformats.org/drawingml/2006/table">
            <a:tbl>
              <a:tblPr/>
              <a:tblGrid>
                <a:gridCol w="2633472"/>
                <a:gridCol w="2551176"/>
                <a:gridCol w="304495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effectLst/>
                          <a:hlinkClick r:id="rId3"/>
                        </a:rPr>
                        <a:t>1. </a:t>
                      </a:r>
                      <a:r>
                        <a:rPr lang="cs-CZ" dirty="0" err="1">
                          <a:effectLst/>
                          <a:hlinkClick r:id="rId3"/>
                        </a:rPr>
                        <a:t>Allgäuské</a:t>
                      </a:r>
                      <a:r>
                        <a:rPr lang="cs-CZ" dirty="0">
                          <a:effectLst/>
                          <a:hlinkClick r:id="rId3"/>
                        </a:rPr>
                        <a:t> Alpy 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  <a:hlinkClick r:id="rId4"/>
                        </a:rPr>
                        <a:t>2. Ammergauerské Alpy 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  <a:hlinkClick r:id="rId5"/>
                        </a:rPr>
                        <a:t>3. Wetterstein 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  <a:hlinkClick r:id="rId6"/>
                        </a:rPr>
                        <a:t>4. Bavorské předhůří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effectLst/>
                          <a:hlinkClick r:id="rId7"/>
                        </a:rPr>
                        <a:t>5. </a:t>
                      </a:r>
                      <a:r>
                        <a:rPr lang="cs-CZ" dirty="0" err="1">
                          <a:effectLst/>
                          <a:hlinkClick r:id="rId7"/>
                        </a:rPr>
                        <a:t>Karwendel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  <a:hlinkClick r:id="rId8"/>
                        </a:rPr>
                        <a:t>6. Chiemgauerské Alpy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effectLst/>
                          <a:hlinkClick r:id="rId9"/>
                        </a:rPr>
                        <a:t>7. Berchtesgadenské Alpy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" name="Rectangle 3">
            <a:hlinkClick r:id="rId9"/>
          </p:cNvPr>
          <p:cNvSpPr>
            <a:spLocks noChangeArrowheads="1"/>
          </p:cNvSpPr>
          <p:nvPr/>
        </p:nvSpPr>
        <p:spPr bwMode="auto">
          <a:xfrm>
            <a:off x="107504" y="3314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24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cs-CZ" dirty="0"/>
              <a:t>NĚMECKO- </a:t>
            </a:r>
            <a:r>
              <a:rPr lang="cs-CZ" dirty="0" smtClean="0"/>
              <a:t>DEUTSCHLAND</a:t>
            </a:r>
            <a:br>
              <a:rPr lang="cs-CZ" dirty="0" smtClean="0"/>
            </a:b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PANORAMA-LOUNGE 2962 A GIPFELALM </a:t>
            </a:r>
            <a:endParaRPr lang="de-DE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5" y="1700808"/>
            <a:ext cx="714375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1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Zugspitze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5472608" cy="395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59" y="3173404"/>
            <a:ext cx="28083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91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nejvýznamnější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německou řekou je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Rýn-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Rhein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který má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délku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865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kilometrů, dominuje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jihozápadu a západu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jiné velké řeky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Dunaj, Odra, Labe,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Wessera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Emže, Mohan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3" y="2852936"/>
            <a:ext cx="3888432" cy="34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6" y="2852936"/>
            <a:ext cx="3963740" cy="34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6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úřední jazyk-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Amtssprache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němčina-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Deutsch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národnostní složení-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ethnische Zusammensetzung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Němci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93,2%, občané bývalé Jugoslávie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1,2%,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Turci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2,3%, Italové 0,7%, Řekové 0,4%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náboženská příslušnost-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Religionszugehörigkeit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protestanté (luteráni)46,5, římští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katolíci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36,5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%, ateisté a bez vyznání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13 %, muslimové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2,2%, ostatní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křesťané 1,8%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47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použitých zdrojů: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http://www.irucz.ru/cz/zpravy/1-/111000000000-nemecko/111001000000-nemecko--vychod/000-/109-socialni-oblast/18425-nemecka-mesta-se-propadaji-do/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3"/>
              </a:rPr>
              <a:t>http://absolventi.gymcheb.cz/2010/pesimli/spolkovezeme.html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4"/>
              </a:rPr>
              <a:t>http://mc-117.blog.cz/rubrika/zeme-medicopteru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http://cs.wikipedia.org/wiki/N%C4%9Bmeck%C3%A1_marka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http://www.ingema.net/in2001/clanek.php?id=1310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http://www.marions-kochbuch.de/index/0707.htm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http://www.kuechengoetter.de/rezepte/Torten/Schwarzwaelder-Kirschtorte-2967163.html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http://www.tortenideen.de/rezepte/index.html#.UIrHW1HuFqM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http://www.alpyn.cz/nemecke-alpy.html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http://www.bavaria-dream.cz/bavorsko/zugspitze-stit-nemecka/lyzarska-oblast-zugspitze/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http://www.panoramio.com/photo/387707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13"/>
              </a:rPr>
              <a:t>http://www.brodyaga.com/pages/viewlarge.php?id=14049&amp;cty=Zugspitze&amp;place=Germany%20Bayern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14"/>
              </a:rPr>
              <a:t>http://witchtaranee.blog.cz/0910/nemecko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15"/>
              </a:rPr>
              <a:t>www.zemepis.net/zeme-nemecko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86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offizielle Name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 oficiální název-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Bundes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Republik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Deutschland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Německo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sousedí na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severu</a:t>
            </a:r>
            <a:r>
              <a:rPr lang="cs-CZ" dirty="0" smtClean="0"/>
              <a:t>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Dánskem,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omývá jej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Severní moře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Baltské moře,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 východě sousedí s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Polskem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Českem,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 jihu s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Rakouskem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Švýcarskem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 na západě s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Francií, Lucemburskem, Belgií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Nizozemskem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25922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2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Německo se dělí na 16 spolkových zemí: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307352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07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 smtClean="0"/>
              <a:t>Deutschland ist in 16 Bundesländer aufgeteilt:</a:t>
            </a:r>
          </a:p>
          <a:p>
            <a:pPr marL="0" indent="0">
              <a:buNone/>
            </a:pPr>
            <a:r>
              <a:rPr lang="de-DE" dirty="0" smtClean="0"/>
              <a:t>Baden-Württemberg</a:t>
            </a:r>
            <a:r>
              <a:rPr lang="de-DE" dirty="0"/>
              <a:t>, Bayern, Berlin, Brandenburg, Bremen, Hamburg, Hessen, Mecklenburg-Vorpommern, Niedersachsen, Nordrhein-Westfalen, Rheinland-Pfalz, Saarland, Sachsen, Sachsen-Anhalt, Schleswig-Holstein, Thüringen</a:t>
            </a:r>
          </a:p>
        </p:txBody>
      </p:sp>
    </p:spTree>
    <p:extLst>
      <p:ext uri="{BB962C8B-B14F-4D97-AF65-F5344CB8AC3E}">
        <p14:creationId xmlns:p14="http://schemas.microsoft.com/office/powerpoint/2010/main" val="67242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Deutsche Flagge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německá národní vlajka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německá státní vlajka</a:t>
            </a:r>
          </a:p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9" y="4509120"/>
            <a:ext cx="27622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42798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99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Černo-červeno-zlatá trikolóra, kterou v roce 1813 užíval dobrovolnický sbor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Ludwiga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 tooltip="Ludwig Adolf Wilhelm von Lützow (stránka neexistuje)"/>
              </a:rPr>
              <a:t>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Adolfa Wilhelma von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Lützov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stala symbolem německého boje proti Napoleonovi. Její barvy byly odvozeny z barev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říšského znaku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– černého orla s červenou zbrojí na zlatém poli. I po napoleonských válkách byla tato vlajka chápána jako symbol německého liberalismu. V roce 1848 ji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frankfurtský sněm vyhlásil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za oficiální vlajku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německého spolku.</a:t>
            </a:r>
          </a:p>
          <a:p>
            <a:pPr marL="0" indent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roce 1871, když se po vyhrané válce proti Francii spojil Severoněmecký spolek s ostatními německými státy do jednotného německého císařství pod vládou pruské dynastie, stala se vlajkou tohoto útvaru černo-bílo-červená trikolóra používaná už od roku 1866 Severoněmeckým spolkem. Černá a bílá byly barvami Pruska, zatímco červená a bílá zastupovaly hanzovní města.</a:t>
            </a:r>
          </a:p>
          <a:p>
            <a:pPr marL="0" indent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vzniku republiky se od 11. srpna 1919 začaly v Německu vztyčovat opět vlajky černo-červeno-zlaté.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Adolf Hitler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se 13. března 1933 vrátil k císařské vlajce, spolu s ní se mohla vztyčovat vlajka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NSDAP,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ta se stala 15. září 1935 jedinou německou vlajkou.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 září roku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1949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byla vyhlášena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SRN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o měsíc později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NDR,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oba státy se vrátily k barvám černo-červeno-zlaté. V NDR byl však v roce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1959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na vlajku vložen státní znak. Po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znovusjednocení Německa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1990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 černo-červeno-zlaté trikolóra opět vlajkou celého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Německa.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Fläche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 rozloha: 83 871 km</a:t>
            </a:r>
            <a:r>
              <a:rPr lang="cs-CZ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Bevölkerung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 počet obyvatel: 82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mil. obyvatel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Währung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 měna: Euro (</a:t>
            </a:r>
            <a:r>
              <a:rPr lang="cs-CZ" dirty="0"/>
              <a:t>symbol €)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dříve do r.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2001 německá marka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(100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feniků)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53474"/>
            <a:ext cx="5715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121024" cy="125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37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07" y="1600200"/>
            <a:ext cx="60399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NĚMECKO- DEUTSCHLAND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de-DE" u="sng" dirty="0"/>
              <a:t>Hauptstadt</a:t>
            </a:r>
            <a:r>
              <a:rPr lang="cs-CZ" u="sng" dirty="0"/>
              <a:t>- hlavní </a:t>
            </a:r>
            <a:r>
              <a:rPr lang="cs-CZ" u="sng" dirty="0" smtClean="0"/>
              <a:t>město: </a:t>
            </a:r>
            <a:r>
              <a:rPr lang="de-DE" u="sng" dirty="0" smtClean="0"/>
              <a:t>Berlin</a:t>
            </a:r>
            <a:r>
              <a:rPr lang="cs-CZ" u="sng" dirty="0" smtClean="0"/>
              <a:t>- Berlín</a:t>
            </a:r>
          </a:p>
          <a:p>
            <a:r>
              <a:rPr lang="cs-CZ" dirty="0" smtClean="0"/>
              <a:t>Berlín je </a:t>
            </a:r>
            <a:r>
              <a:rPr lang="cs-CZ" dirty="0"/>
              <a:t>hlavní město a zároveň i spolková země </a:t>
            </a:r>
            <a:r>
              <a:rPr lang="cs-CZ" dirty="0" smtClean="0"/>
              <a:t>SRN. </a:t>
            </a:r>
            <a:r>
              <a:rPr lang="cs-CZ" dirty="0"/>
              <a:t>Hlavním městem Německa se stal roku </a:t>
            </a:r>
            <a:r>
              <a:rPr lang="cs-CZ" dirty="0" smtClean="0"/>
              <a:t>1991 od </a:t>
            </a:r>
            <a:r>
              <a:rPr lang="cs-CZ" dirty="0"/>
              <a:t>sjednocení Německa (a tím i obou částí města</a:t>
            </a:r>
            <a:r>
              <a:rPr lang="cs-CZ" dirty="0" smtClean="0"/>
              <a:t>). Berlín patří k </a:t>
            </a:r>
            <a:r>
              <a:rPr lang="cs-CZ" dirty="0"/>
              <a:t>největším městům v </a:t>
            </a:r>
            <a:r>
              <a:rPr lang="cs-CZ" dirty="0" smtClean="0"/>
              <a:t>Evropě </a:t>
            </a:r>
            <a:r>
              <a:rPr lang="cs-CZ" dirty="0"/>
              <a:t>a je druhým největším městem </a:t>
            </a:r>
            <a:r>
              <a:rPr lang="cs-CZ" dirty="0" smtClean="0"/>
              <a:t>EU.   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16668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2086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8148</TotalTime>
  <Words>740</Words>
  <Application>Microsoft Office PowerPoint</Application>
  <PresentationFormat>Předvádění na obrazovce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Deutschsprachige Länder Deutschland</vt:lpstr>
      <vt:lpstr>NĚMECKO- DEUTSCHLAND</vt:lpstr>
      <vt:lpstr>NĚMECKO- DEUTSCHLAND</vt:lpstr>
      <vt:lpstr>NĚMECKO- DEUTSCHLAND</vt:lpstr>
      <vt:lpstr>NĚMECKO- DEUTSCHLAND</vt:lpstr>
      <vt:lpstr>NĚMECKO- DEUTSCHLAND</vt:lpstr>
      <vt:lpstr>NĚMECKO- DEUTSCHLAND</vt:lpstr>
      <vt:lpstr>NĚMECKO- DEUTSCHLAND</vt:lpstr>
      <vt:lpstr>NĚMECKO- DEUTSCHLAND</vt:lpstr>
      <vt:lpstr>NĚMECKO- DEUTSCHLAND</vt:lpstr>
      <vt:lpstr>NĚMECKO- DEUTSCHLAND</vt:lpstr>
      <vt:lpstr>NĚMECKO- DEUTSCHLAND</vt:lpstr>
      <vt:lpstr>NĚMECKO- DEUTSCHLAND</vt:lpstr>
      <vt:lpstr>NĚMECKO- DEUTSCHLAND PANORAMA-LOUNGE 2962 A GIPFELALM </vt:lpstr>
      <vt:lpstr>NĚMECKO- DEUTSCHLAND</vt:lpstr>
      <vt:lpstr>NĚMECKO- DEUTSCHLAND</vt:lpstr>
      <vt:lpstr>NĚMECKO- DEUTSCHLAND</vt:lpstr>
      <vt:lpstr>Seznam použitých zdrojů: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Deutschsprachige Länder Deutschland</dc:title>
  <dc:creator>Ucitel;mirka</dc:creator>
  <cp:lastModifiedBy>Ucitel</cp:lastModifiedBy>
  <cp:revision>28</cp:revision>
  <dcterms:created xsi:type="dcterms:W3CDTF">2012-10-20T18:07:30Z</dcterms:created>
  <dcterms:modified xsi:type="dcterms:W3CDTF">2012-10-27T14:18:25Z</dcterms:modified>
</cp:coreProperties>
</file>