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4" r:id="rId14"/>
    <p:sldId id="269" r:id="rId15"/>
    <p:sldId id="270" r:id="rId16"/>
    <p:sldId id="271" r:id="rId17"/>
    <p:sldId id="272" r:id="rId18"/>
    <p:sldId id="282" r:id="rId19"/>
    <p:sldId id="283" r:id="rId20"/>
    <p:sldId id="274" r:id="rId21"/>
    <p:sldId id="275" r:id="rId22"/>
    <p:sldId id="280" r:id="rId23"/>
    <p:sldId id="276" r:id="rId24"/>
    <p:sldId id="279" r:id="rId25"/>
    <p:sldId id="277" r:id="rId26"/>
    <p:sldId id="278" r:id="rId27"/>
    <p:sldId id="28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F70063-600D-4AC4-9EA6-A0A7C8FCAA9C}" type="datetimeFigureOut">
              <a:rPr lang="cs-CZ" smtClean="0"/>
              <a:pPr/>
              <a:t>21.6.2012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912DEC-5A34-4595-8DAE-E10128BE9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avska-galerie.cz/media/1185256/05.jpg" TargetMode="External"/><Relationship Id="rId2" Type="http://schemas.openxmlformats.org/officeDocument/2006/relationships/hyperlink" Target="http://www.gjb-spgs.cz/files/177/lidove-umeni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Lidové umění 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Lidové výtvarné umění je anonymní tvorba lidí žijících na venkově. </a:t>
            </a:r>
          </a:p>
          <a:p>
            <a:r>
              <a:rPr lang="cs-CZ" dirty="0" smtClean="0"/>
              <a:t>Je stejně bohatá, pestrá jako ostatní výtvarná tvorba.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642918"/>
            <a:ext cx="5688000" cy="56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Technika drhání se dá využít i mimo textil.</a:t>
            </a:r>
            <a:endParaRPr lang="cs-CZ" sz="1800" dirty="0"/>
          </a:p>
        </p:txBody>
      </p:sp>
      <p:pic>
        <p:nvPicPr>
          <p:cNvPr id="4" name="Zástupný symbol pro obsah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64" y="1214422"/>
            <a:ext cx="7407300" cy="4929222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cs-CZ" sz="2200" b="1" u="sng" dirty="0" smtClean="0"/>
              <a:t>Tkaný textil </a:t>
            </a:r>
            <a:r>
              <a:rPr lang="cs-CZ" sz="2200" b="1" dirty="0" smtClean="0"/>
              <a:t>– </a:t>
            </a:r>
            <a:r>
              <a:rPr lang="cs-CZ" sz="2200" dirty="0" smtClean="0"/>
              <a:t>na stavech, zdobený modrotiskem, batikou (voskovou, vyvazovanou), výšivkou </a:t>
            </a:r>
            <a:endParaRPr lang="cs-CZ" sz="2200" dirty="0"/>
          </a:p>
        </p:txBody>
      </p:sp>
      <p:pic>
        <p:nvPicPr>
          <p:cNvPr id="4" name="Zástupný symbol pro obsah 3" descr="1300-1330_damske_manesse_sleev_surcotte_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214422"/>
            <a:ext cx="5572163" cy="5444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 smtClean="0"/>
              <a:t>Kyjovský kroj</a:t>
            </a:r>
            <a:endParaRPr lang="cs-CZ" sz="1100" dirty="0"/>
          </a:p>
        </p:txBody>
      </p:sp>
      <p:pic>
        <p:nvPicPr>
          <p:cNvPr id="6" name="Zástupný symbol pro obsah 5" descr="gal090506094511kyjovsky-kr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66533"/>
            <a:ext cx="4357718" cy="6506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u="sng" dirty="0" smtClean="0">
                <a:effectLst/>
              </a:rPr>
              <a:t>Krajka</a:t>
            </a:r>
            <a:r>
              <a:rPr lang="cs-CZ" sz="2700" b="1" dirty="0" smtClean="0"/>
              <a:t> – </a:t>
            </a:r>
            <a:r>
              <a:rPr lang="cs-CZ" sz="2700" dirty="0" smtClean="0"/>
              <a:t>má funkci ozdobnou a praktickou (paličkovaná, tkaná) </a:t>
            </a:r>
            <a:r>
              <a:rPr lang="cs-CZ" sz="2700" b="1" dirty="0" smtClean="0"/>
              <a:t/>
            </a:r>
            <a:br>
              <a:rPr lang="cs-CZ" sz="2700" b="1" dirty="0" smtClean="0"/>
            </a:br>
            <a:r>
              <a:rPr lang="cs-CZ" sz="1300" dirty="0" smtClean="0"/>
              <a:t>Roucha, podélná plachetka na ženskou hlavu, jižní Čechy, Blata, 1. čtvrtina 19. století, Národní muzeum Praha</a:t>
            </a:r>
            <a:endParaRPr lang="cs-CZ" sz="1300" dirty="0"/>
          </a:p>
        </p:txBody>
      </p:sp>
      <p:pic>
        <p:nvPicPr>
          <p:cNvPr id="4" name="Zástupný symbol pro obsah 3" descr="no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429288" cy="4925557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/>
          </a:bodyPr>
          <a:lstStyle/>
          <a:p>
            <a:r>
              <a:rPr lang="cs-CZ" sz="3100" b="1" u="sng" dirty="0" smtClean="0"/>
              <a:t>Kůže </a:t>
            </a:r>
            <a:r>
              <a:rPr lang="cs-CZ" sz="3100" dirty="0" smtClean="0"/>
              <a:t>– schránky na náčiní, boty, opasky  </a:t>
            </a:r>
            <a:r>
              <a:rPr lang="cs-CZ" sz="1800" b="1" dirty="0" smtClean="0"/>
              <a:t>Ženské střevíce z Prostějovska </a:t>
            </a:r>
            <a:endParaRPr lang="cs-CZ" sz="1800" dirty="0"/>
          </a:p>
        </p:txBody>
      </p:sp>
      <p:pic>
        <p:nvPicPr>
          <p:cNvPr id="4" name="Zástupný symbol pro obsah 3" descr="zensky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Sláma</a:t>
            </a:r>
            <a:r>
              <a:rPr lang="cs-CZ" sz="2800" b="1" dirty="0" smtClean="0"/>
              <a:t> </a:t>
            </a:r>
            <a:r>
              <a:rPr lang="cs-CZ" sz="2800" dirty="0" smtClean="0"/>
              <a:t>– ošatky, úly, slepičí kukaně </a:t>
            </a:r>
            <a:endParaRPr lang="cs-CZ" sz="2800" dirty="0"/>
          </a:p>
        </p:txBody>
      </p:sp>
      <p:pic>
        <p:nvPicPr>
          <p:cNvPr id="4" name="Zástupný symbol pro obsah 3" descr="volyne_vystava_slama_remeslo_tradice_denik-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7143800" cy="5357849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u="sng" dirty="0" smtClean="0"/>
              <a:t>Proutí</a:t>
            </a:r>
            <a:r>
              <a:rPr lang="cs-CZ" sz="3100" b="1" dirty="0" smtClean="0"/>
              <a:t> </a:t>
            </a:r>
            <a:r>
              <a:rPr lang="cs-CZ" sz="3100" dirty="0" smtClean="0"/>
              <a:t>– pletené koše, nůše … košíkářství </a:t>
            </a:r>
            <a:endParaRPr lang="cs-CZ" sz="3100" dirty="0"/>
          </a:p>
        </p:txBody>
      </p:sp>
      <p:pic>
        <p:nvPicPr>
          <p:cNvPr id="4" name="Zástupný symbol pro obsah 3" descr="0173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71612"/>
            <a:ext cx="6572296" cy="4733082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u="sng" dirty="0" smtClean="0"/>
              <a:t>Orobinec</a:t>
            </a:r>
            <a:r>
              <a:rPr lang="cs-CZ" sz="3100" b="1" dirty="0" smtClean="0"/>
              <a:t> – rohože, kabely (bažinná rostlina mělkých vod) </a:t>
            </a:r>
            <a:endParaRPr lang="cs-CZ" sz="3100" dirty="0"/>
          </a:p>
        </p:txBody>
      </p:sp>
      <p:pic>
        <p:nvPicPr>
          <p:cNvPr id="4" name="Zástupný symbol pro obsah 3" descr="PICT0002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000" dirty="0"/>
          </a:p>
        </p:txBody>
      </p:sp>
      <p:pic>
        <p:nvPicPr>
          <p:cNvPr id="4" name="Zástupný symbol pro obsah 3" descr="JMT369238_orobin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45621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lidového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Architektura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sz="2400" u="sng" dirty="0" smtClean="0"/>
              <a:t>v exteriéru </a:t>
            </a:r>
            <a:r>
              <a:rPr lang="cs-CZ" sz="2400" dirty="0" smtClean="0"/>
              <a:t>: vesnická sídla – vesnice řadové, hromadné, rozptýlené domy : roubený / ze dřeva/, hrázděný ze dřeva a cihel </a:t>
            </a:r>
          </a:p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u="sng" dirty="0" smtClean="0"/>
              <a:t>v interiéru </a:t>
            </a:r>
            <a:r>
              <a:rPr lang="cs-CZ" sz="2400" dirty="0" smtClean="0"/>
              <a:t>:  má pracovní účel, odráží majetkové poměry rodiny – nábytek, lavice, židle, stoly, postele, kolébky, malované truhly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/>
              <a:t>Kukuřičné šustí</a:t>
            </a:r>
            <a:r>
              <a:rPr lang="cs-CZ" sz="2800" b="1" u="sng" dirty="0" smtClean="0"/>
              <a:t>    </a:t>
            </a:r>
            <a:r>
              <a:rPr lang="cs-CZ" sz="2000" b="1" u="sng" dirty="0" smtClean="0"/>
              <a:t/>
            </a:r>
            <a:br>
              <a:rPr lang="cs-CZ" sz="2000" b="1" u="sng" dirty="0" smtClean="0"/>
            </a:br>
            <a:r>
              <a:rPr lang="cs-CZ" sz="2000" b="1" dirty="0" smtClean="0"/>
              <a:t>Rozálie Blažková, </a:t>
            </a:r>
            <a:r>
              <a:rPr lang="cs-CZ" sz="2000" b="1" dirty="0" err="1" smtClean="0"/>
              <a:t>Osvětimany</a:t>
            </a:r>
            <a:r>
              <a:rPr lang="cs-CZ" sz="2000" b="1" dirty="0" smtClean="0"/>
              <a:t>,  pletení ze šustí</a:t>
            </a:r>
            <a:r>
              <a:rPr lang="cs-CZ" b="1" dirty="0" smtClean="0"/>
              <a:t> </a:t>
            </a:r>
            <a:endParaRPr lang="cs-CZ" dirty="0"/>
          </a:p>
        </p:txBody>
      </p:sp>
      <p:pic>
        <p:nvPicPr>
          <p:cNvPr id="4" name="Zástupný symbol pro obsah 3" descr="3548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928802"/>
            <a:ext cx="7189298" cy="404981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u="sng" dirty="0" smtClean="0"/>
              <a:t>Keramika </a:t>
            </a:r>
            <a:r>
              <a:rPr lang="cs-CZ" sz="3100" dirty="0" smtClean="0"/>
              <a:t>– zdobená rytím, malováním, vytlačováním … </a:t>
            </a:r>
            <a:endParaRPr lang="cs-CZ" sz="3100" dirty="0"/>
          </a:p>
        </p:txBody>
      </p:sp>
      <p:pic>
        <p:nvPicPr>
          <p:cNvPr id="4" name="Zástupný symbol pro obsah 3" descr="Vyskovska-lidova-faj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409" y="1447800"/>
            <a:ext cx="585673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eramika0205c659832021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571480"/>
            <a:ext cx="7584000" cy="56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u="sng" dirty="0" smtClean="0"/>
              <a:t>Sklo</a:t>
            </a:r>
            <a:r>
              <a:rPr lang="pl-PL" sz="3200" b="1" dirty="0" smtClean="0"/>
              <a:t> </a:t>
            </a:r>
            <a:r>
              <a:rPr lang="pl-PL" sz="3200" dirty="0" smtClean="0"/>
              <a:t>– malba na skle </a:t>
            </a:r>
            <a:endParaRPr lang="cs-CZ" sz="3200" dirty="0"/>
          </a:p>
        </p:txBody>
      </p:sp>
      <p:pic>
        <p:nvPicPr>
          <p:cNvPr id="4" name="Zástupný symbol pro obsah 3" descr="1200909140759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u="sng" dirty="0" smtClean="0"/>
              <a:t>Sklo</a:t>
            </a:r>
            <a:r>
              <a:rPr lang="pl-PL" sz="3200" b="1" dirty="0" smtClean="0"/>
              <a:t> </a:t>
            </a:r>
            <a:r>
              <a:rPr lang="pl-PL" sz="3200" dirty="0" smtClean="0"/>
              <a:t>– užitkové</a:t>
            </a:r>
            <a:endParaRPr lang="cs-CZ" sz="3200" dirty="0"/>
          </a:p>
        </p:txBody>
      </p:sp>
      <p:pic>
        <p:nvPicPr>
          <p:cNvPr id="4" name="Zástupný symbol pro obsah 3" descr="4be2e56b7ee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4800600" cy="4800600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143008"/>
          </a:xfrm>
        </p:spPr>
        <p:txBody>
          <a:bodyPr>
            <a:normAutofit fontScale="90000"/>
          </a:bodyPr>
          <a:lstStyle/>
          <a:p>
            <a:r>
              <a:rPr lang="cs-CZ" sz="2400" b="1" u="sng" dirty="0" smtClean="0"/>
              <a:t>Hračky</a:t>
            </a:r>
            <a:r>
              <a:rPr lang="cs-CZ" sz="2400" b="1" dirty="0" smtClean="0"/>
              <a:t> </a:t>
            </a:r>
            <a:r>
              <a:rPr lang="cs-CZ" sz="2200" dirty="0" smtClean="0"/>
              <a:t>– vrbové píšťalky, káča, hadrové panenky, drobné figurky ze dřeva a keramiky …, figurky vojáků, řehtačky, vozíky, houpací koně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1600" dirty="0" smtClean="0"/>
              <a:t>Soubor dřevěných lidových hraček, </a:t>
            </a:r>
            <a:r>
              <a:rPr lang="cs-CZ" sz="1600" dirty="0" err="1" smtClean="0"/>
              <a:t>Hlinecko</a:t>
            </a:r>
            <a:r>
              <a:rPr lang="cs-CZ" sz="1600" dirty="0" smtClean="0"/>
              <a:t>, konec 19. století.</a:t>
            </a:r>
            <a:endParaRPr lang="cs-CZ" sz="1600" dirty="0"/>
          </a:p>
        </p:txBody>
      </p:sp>
      <p:pic>
        <p:nvPicPr>
          <p:cNvPr id="5" name="Zástupný symbol pro obsah 4" descr="p11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4"/>
            <a:ext cx="6912000" cy="5184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>
            <a:normAutofit fontScale="90000"/>
          </a:bodyPr>
          <a:lstStyle/>
          <a:p>
            <a:r>
              <a:rPr lang="cs-CZ" sz="3100" b="1" u="sng" dirty="0" smtClean="0"/>
              <a:t>Oděv</a:t>
            </a:r>
            <a:r>
              <a:rPr lang="cs-CZ" sz="3100" b="1" dirty="0" smtClean="0"/>
              <a:t> </a:t>
            </a:r>
            <a:r>
              <a:rPr lang="cs-CZ" sz="2700" dirty="0" smtClean="0"/>
              <a:t>– odrážel místní, hospodářskou a sociální odlišnost, dělil se na pracovní a slavnostní </a:t>
            </a:r>
            <a:endParaRPr lang="cs-CZ" sz="2700" dirty="0"/>
          </a:p>
        </p:txBody>
      </p:sp>
      <p:pic>
        <p:nvPicPr>
          <p:cNvPr id="4" name="Zástupný symbol pro obsah 3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3035086" cy="4932000"/>
          </a:xfrm>
        </p:spPr>
      </p:pic>
      <p:pic>
        <p:nvPicPr>
          <p:cNvPr id="8" name="Zástupný symbol pro obsah 7" descr="hode 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184437"/>
            <a:ext cx="4148136" cy="5387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571736" y="1000108"/>
            <a:ext cx="6400800" cy="1509712"/>
          </a:xfrm>
        </p:spPr>
        <p:txBody>
          <a:bodyPr>
            <a:normAutofit fontScale="25000" lnSpcReduction="20000"/>
          </a:bodyPr>
          <a:lstStyle/>
          <a:p>
            <a:r>
              <a:rPr lang="cs-CZ" sz="6400" smtClean="0">
                <a:hlinkClick r:id="rId2"/>
              </a:rPr>
              <a:t>www.</a:t>
            </a:r>
            <a:r>
              <a:rPr lang="cs-CZ" sz="6400" dirty="0" err="1" smtClean="0">
                <a:hlinkClick r:id="rId2"/>
              </a:rPr>
              <a:t>gjb</a:t>
            </a:r>
            <a:r>
              <a:rPr lang="cs-CZ" sz="6400" dirty="0" smtClean="0">
                <a:hlinkClick r:id="rId2"/>
              </a:rPr>
              <a:t>-</a:t>
            </a:r>
            <a:r>
              <a:rPr lang="cs-CZ" sz="6400" dirty="0" err="1" smtClean="0">
                <a:hlinkClick r:id="rId2"/>
              </a:rPr>
              <a:t>spgs.cz</a:t>
            </a:r>
            <a:r>
              <a:rPr lang="cs-CZ" sz="6400" dirty="0" smtClean="0">
                <a:hlinkClick r:id="rId2"/>
              </a:rPr>
              <a:t>/</a:t>
            </a:r>
            <a:r>
              <a:rPr lang="cs-CZ" sz="6400" dirty="0" err="1" smtClean="0">
                <a:hlinkClick r:id="rId2"/>
              </a:rPr>
              <a:t>files</a:t>
            </a:r>
            <a:r>
              <a:rPr lang="cs-CZ" sz="6400" dirty="0" smtClean="0">
                <a:hlinkClick r:id="rId2"/>
              </a:rPr>
              <a:t>/177/</a:t>
            </a:r>
            <a:r>
              <a:rPr lang="cs-CZ" sz="6400" dirty="0" err="1" smtClean="0">
                <a:hlinkClick r:id="rId2"/>
              </a:rPr>
              <a:t>lidove</a:t>
            </a:r>
            <a:r>
              <a:rPr lang="cs-CZ" sz="6400" dirty="0" smtClean="0">
                <a:hlinkClick r:id="rId2"/>
              </a:rPr>
              <a:t>-</a:t>
            </a:r>
            <a:r>
              <a:rPr lang="cs-CZ" sz="6400" dirty="0" err="1" smtClean="0">
                <a:hlinkClick r:id="rId2"/>
              </a:rPr>
              <a:t>umeni.pdf</a:t>
            </a:r>
            <a:endParaRPr lang="cs-CZ" sz="6400" dirty="0" smtClean="0"/>
          </a:p>
          <a:p>
            <a:r>
              <a:rPr lang="cs-CZ" sz="6400" dirty="0" smtClean="0">
                <a:hlinkClick r:id="rId3"/>
              </a:rPr>
              <a:t>http://www.</a:t>
            </a:r>
            <a:r>
              <a:rPr lang="cs-CZ" sz="6400" dirty="0" err="1" smtClean="0">
                <a:hlinkClick r:id="rId3"/>
              </a:rPr>
              <a:t>moravska</a:t>
            </a:r>
            <a:r>
              <a:rPr lang="cs-CZ" sz="6400" dirty="0" smtClean="0">
                <a:hlinkClick r:id="rId3"/>
              </a:rPr>
              <a:t>-galerie.</a:t>
            </a:r>
            <a:r>
              <a:rPr lang="cs-CZ" sz="6400" dirty="0" err="1" smtClean="0">
                <a:hlinkClick r:id="rId3"/>
              </a:rPr>
              <a:t>cz</a:t>
            </a:r>
            <a:r>
              <a:rPr lang="cs-CZ" sz="6400" dirty="0" smtClean="0">
                <a:hlinkClick r:id="rId3"/>
              </a:rPr>
              <a:t>/media/1185256/05.jpg</a:t>
            </a:r>
            <a:endParaRPr lang="cs-CZ" sz="6400" dirty="0" smtClean="0"/>
          </a:p>
          <a:p>
            <a:r>
              <a:rPr lang="cs-CZ" sz="6400" dirty="0" smtClean="0"/>
              <a:t>obrázky – internet</a:t>
            </a:r>
          </a:p>
          <a:p>
            <a:r>
              <a:rPr lang="cs-CZ" sz="6400" dirty="0" smtClean="0"/>
              <a:t>Slovník cizích slov</a:t>
            </a:r>
          </a:p>
          <a:p>
            <a:r>
              <a:rPr lang="cs-CZ" sz="6400" dirty="0" err="1" smtClean="0"/>
              <a:t>Raoul</a:t>
            </a:r>
            <a:r>
              <a:rPr lang="cs-CZ" sz="6400" dirty="0" smtClean="0"/>
              <a:t> Trojan, Bohumír Mráz, Malý slovník výtvarného umění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V České republice se do dnešních dnů uchovalo mnoho památek lidové architektury, a to nejen jednotlivé objekty, ale často ucelená stylově čistá výstavba. Vývoj architektury probíhal od raného středověku až po dvacáté století.</a:t>
            </a:r>
            <a:br>
              <a:rPr lang="cs-CZ" sz="1600" dirty="0" smtClean="0"/>
            </a:br>
            <a:r>
              <a:rPr lang="cs-CZ" sz="1600" dirty="0" err="1" smtClean="0"/>
              <a:t>Svatobořice</a:t>
            </a:r>
            <a:endParaRPr lang="cs-CZ" sz="1600" dirty="0"/>
          </a:p>
        </p:txBody>
      </p:sp>
      <p:pic>
        <p:nvPicPr>
          <p:cNvPr id="4" name="Zástupný symbol pro obsah 3" descr="220px-Svatobořice_-_lidová_architektura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071670" y="1643050"/>
            <a:ext cx="636433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Holašovice</a:t>
            </a:r>
            <a:r>
              <a:rPr lang="cs-CZ" sz="3200" dirty="0" smtClean="0"/>
              <a:t> - náves, jižní Čechy</a:t>
            </a:r>
            <a:endParaRPr lang="cs-CZ" sz="3200" dirty="0"/>
          </a:p>
        </p:txBody>
      </p:sp>
      <p:pic>
        <p:nvPicPr>
          <p:cNvPr id="4" name="Zástupný symbol pro obsah 3" descr="holasovice_na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42984"/>
            <a:ext cx="7248000" cy="54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 </a:t>
            </a:r>
            <a:r>
              <a:rPr lang="cs-CZ" sz="1800" b="1" dirty="0" smtClean="0"/>
              <a:t>Lidový malovaný nábytek z depozitářů muzea v Chebu </a:t>
            </a:r>
            <a:endParaRPr lang="cs-CZ" sz="1800" b="1" dirty="0"/>
          </a:p>
        </p:txBody>
      </p:sp>
      <p:pic>
        <p:nvPicPr>
          <p:cNvPr id="4" name="Zástupný symbol pro obsah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3" y="1076791"/>
            <a:ext cx="6609316" cy="5171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Malovaná truhla , Michal Jiskra</a:t>
            </a:r>
            <a:br>
              <a:rPr lang="cs-CZ" sz="2400" dirty="0" smtClean="0"/>
            </a:br>
            <a:r>
              <a:rPr lang="cs-CZ" sz="2400" dirty="0" smtClean="0"/>
              <a:t>(Restaurování lidového malovaného nábytku)</a:t>
            </a:r>
            <a:endParaRPr lang="cs-CZ" sz="2400" dirty="0"/>
          </a:p>
        </p:txBody>
      </p:sp>
      <p:pic>
        <p:nvPicPr>
          <p:cNvPr id="4" name="Zástupný symbol pro obsah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5620"/>
            <a:ext cx="6426495" cy="4712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Detail</a:t>
            </a:r>
            <a:endParaRPr lang="cs-CZ" dirty="0"/>
          </a:p>
        </p:txBody>
      </p:sp>
      <p:pic>
        <p:nvPicPr>
          <p:cNvPr id="4" name="Zástupný symbol pro obsah 3" descr="tek_truhla3_4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000232" y="1285860"/>
            <a:ext cx="5911564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Muzeum Betlém Hlinsko</a:t>
            </a:r>
            <a:endParaRPr lang="cs-CZ" sz="2800" dirty="0"/>
          </a:p>
        </p:txBody>
      </p:sp>
      <p:pic>
        <p:nvPicPr>
          <p:cNvPr id="4" name="Zástupný symbol pro obsah 3" descr="0002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825" y="1285860"/>
            <a:ext cx="7276452" cy="4962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Před tkalcovské techniky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uzlování, pletení, drhání</a:t>
            </a:r>
            <a:endParaRPr lang="cs-CZ" dirty="0"/>
          </a:p>
        </p:txBody>
      </p:sp>
      <p:pic>
        <p:nvPicPr>
          <p:cNvPr id="6" name="Zástupný symbol pro obsah 5" descr="P5030028-kopie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500166" y="1549228"/>
            <a:ext cx="7500990" cy="492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298</Words>
  <Application>Microsoft Office PowerPoint</Application>
  <PresentationFormat>Předvádění na obrazovce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Slunovrat</vt:lpstr>
      <vt:lpstr>Lidové umění II</vt:lpstr>
      <vt:lpstr>Druhy lidového umění</vt:lpstr>
      <vt:lpstr>V České republice se do dnešních dnů uchovalo mnoho památek lidové architektury, a to nejen jednotlivé objekty, ale často ucelená stylově čistá výstavba. Vývoj architektury probíhal od raného středověku až po dvacáté století. Svatobořice</vt:lpstr>
      <vt:lpstr>Holašovice - náves, jižní Čechy</vt:lpstr>
      <vt:lpstr> Lidový malovaný nábytek z depozitářů muzea v Chebu </vt:lpstr>
      <vt:lpstr>Malovaná truhla , Michal Jiskra (Restaurování lidového malovaného nábytku)</vt:lpstr>
      <vt:lpstr>Detail</vt:lpstr>
      <vt:lpstr>Muzeum Betlém Hlinsko</vt:lpstr>
      <vt:lpstr>Před tkalcovské techniky uzlování, pletení, drhání</vt:lpstr>
      <vt:lpstr>Snímek 10</vt:lpstr>
      <vt:lpstr>Technika drhání se dá využít i mimo textil.</vt:lpstr>
      <vt:lpstr>Tkaný textil – na stavech, zdobený modrotiskem, batikou (voskovou, vyvazovanou), výšivkou </vt:lpstr>
      <vt:lpstr>Kyjovský kroj</vt:lpstr>
      <vt:lpstr>Krajka – má funkci ozdobnou a praktickou (paličkovaná, tkaná)  Roucha, podélná plachetka na ženskou hlavu, jižní Čechy, Blata, 1. čtvrtina 19. století, Národní muzeum Praha</vt:lpstr>
      <vt:lpstr>Kůže – schránky na náčiní, boty, opasky  Ženské střevíce z Prostějovska </vt:lpstr>
      <vt:lpstr>Sláma – ošatky, úly, slepičí kukaně </vt:lpstr>
      <vt:lpstr>Proutí – pletené koše, nůše … košíkářství </vt:lpstr>
      <vt:lpstr>Orobinec – rohože, kabely (bažinná rostlina mělkých vod) </vt:lpstr>
      <vt:lpstr>Snímek 19</vt:lpstr>
      <vt:lpstr> Kukuřičné šustí     Rozálie Blažková, Osvětimany,  pletení ze šustí </vt:lpstr>
      <vt:lpstr>Keramika – zdobená rytím, malováním, vytlačováním … </vt:lpstr>
      <vt:lpstr>Snímek 22</vt:lpstr>
      <vt:lpstr>Sklo – malba na skle </vt:lpstr>
      <vt:lpstr>Sklo – užitkové</vt:lpstr>
      <vt:lpstr>Hračky – vrbové píšťalky, káča, hadrové panenky, drobné figurky ze dřeva a keramiky …, figurky vojáků, řehtačky, vozíky, houpací koně  Soubor dřevěných lidových hraček, Hlinecko, konec 19. století.</vt:lpstr>
      <vt:lpstr>Oděv – odrážel místní, hospodářskou a sociální odlišnost, dělil se na pracovní a slavnostní 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Lidové umění II</dc:title>
  <dc:creator>Noname</dc:creator>
  <cp:lastModifiedBy>Noname</cp:lastModifiedBy>
  <cp:revision>19</cp:revision>
  <dcterms:created xsi:type="dcterms:W3CDTF">2012-06-20T12:40:46Z</dcterms:created>
  <dcterms:modified xsi:type="dcterms:W3CDTF">2012-06-21T14:51:17Z</dcterms:modified>
</cp:coreProperties>
</file>